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1199" r:id="rId2"/>
    <p:sldId id="1198" r:id="rId3"/>
    <p:sldId id="1183" r:id="rId4"/>
    <p:sldId id="1184" r:id="rId5"/>
    <p:sldId id="1185" r:id="rId6"/>
    <p:sldId id="1186" r:id="rId7"/>
    <p:sldId id="1187" r:id="rId8"/>
    <p:sldId id="1188" r:id="rId9"/>
    <p:sldId id="1189" r:id="rId10"/>
    <p:sldId id="1190" r:id="rId11"/>
    <p:sldId id="1191" r:id="rId12"/>
    <p:sldId id="1192" r:id="rId13"/>
    <p:sldId id="1193" r:id="rId14"/>
    <p:sldId id="1194" r:id="rId15"/>
    <p:sldId id="1195" r:id="rId16"/>
    <p:sldId id="1196" r:id="rId17"/>
  </p:sldIdLst>
  <p:sldSz cx="11522075" cy="6480175"/>
  <p:notesSz cx="6797675" cy="9926638"/>
  <p:defaultTextStyle>
    <a:defPPr>
      <a:defRPr lang="el-GR"/>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020">
          <p15:clr>
            <a:srgbClr val="A4A3A4"/>
          </p15:clr>
        </p15:guide>
        <p15:guide id="2" pos="3516" userDrawn="1">
          <p15:clr>
            <a:srgbClr val="A4A3A4"/>
          </p15:clr>
        </p15:guide>
        <p15:guide id="3" orient="horz" pos="2041" userDrawn="1">
          <p15:clr>
            <a:srgbClr val="A4A3A4"/>
          </p15:clr>
        </p15:guide>
        <p15:guide id="4" pos="3629" userDrawn="1">
          <p15:clr>
            <a:srgbClr val="A4A3A4"/>
          </p15:clr>
        </p15:guide>
        <p15:guide id="5" pos="3742" userDrawn="1">
          <p15:clr>
            <a:srgbClr val="A4A3A4"/>
          </p15:clr>
        </p15:guide>
        <p15:guide id="6" orient="horz" pos="2132" userDrawn="1">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E8A"/>
    <a:srgbClr val="0066FF"/>
    <a:srgbClr val="0033CC"/>
    <a:srgbClr val="BAADA7"/>
    <a:srgbClr val="FBE3DD"/>
    <a:srgbClr val="E3F5E9"/>
    <a:srgbClr val="53D2FF"/>
    <a:srgbClr val="33CCFF"/>
    <a:srgbClr val="FFCCFF"/>
    <a:srgbClr val="F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40" autoAdjust="0"/>
    <p:restoredTop sz="99653" autoAdjust="0"/>
  </p:normalViewPr>
  <p:slideViewPr>
    <p:cSldViewPr snapToGrid="0">
      <p:cViewPr>
        <p:scale>
          <a:sx n="100" d="100"/>
          <a:sy n="100" d="100"/>
        </p:scale>
        <p:origin x="-1680" y="-558"/>
      </p:cViewPr>
      <p:guideLst>
        <p:guide orient="horz" pos="2020"/>
        <p:guide orient="horz" pos="2041"/>
        <p:guide orient="horz" pos="2132"/>
        <p:guide pos="3516"/>
        <p:guide pos="3629"/>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94"/>
    </p:cViewPr>
  </p:sorterViewPr>
  <p:notesViewPr>
    <p:cSldViewPr snapToGrid="0">
      <p:cViewPr>
        <p:scale>
          <a:sx n="100" d="100"/>
          <a:sy n="100" d="100"/>
        </p:scale>
        <p:origin x="-2520" y="-3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el-GR" dirty="0"/>
          </a:p>
        </p:txBody>
      </p:sp>
      <p:sp>
        <p:nvSpPr>
          <p:cNvPr id="35737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l-GR" dirty="0"/>
          </a:p>
        </p:txBody>
      </p:sp>
      <p:sp>
        <p:nvSpPr>
          <p:cNvPr id="35738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l-GR" dirty="0"/>
          </a:p>
        </p:txBody>
      </p:sp>
      <p:sp>
        <p:nvSpPr>
          <p:cNvPr id="35738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239BE2DA-8F8D-4662-A0A8-D79FCF8F1378}" type="slidenum">
              <a:rPr lang="el-GR" altLang="el-GR"/>
              <a:pPr>
                <a:defRPr/>
              </a:pPr>
              <a:t>‹#›</a:t>
            </a:fld>
            <a:endParaRPr lang="el-GR" altLang="el-GR" dirty="0"/>
          </a:p>
        </p:txBody>
      </p:sp>
    </p:spTree>
    <p:extLst>
      <p:ext uri="{BB962C8B-B14F-4D97-AF65-F5344CB8AC3E}">
        <p14:creationId xmlns:p14="http://schemas.microsoft.com/office/powerpoint/2010/main" xmlns="" val="3495164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el-GR" dirty="0"/>
          </a:p>
        </p:txBody>
      </p:sp>
      <p:sp>
        <p:nvSpPr>
          <p:cNvPr id="296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l-GR" dirty="0"/>
          </a:p>
        </p:txBody>
      </p:sp>
      <p:sp>
        <p:nvSpPr>
          <p:cNvPr id="21508" name="Rectangle 4"/>
          <p:cNvSpPr>
            <a:spLocks noGrp="1" noRot="1" noChangeAspect="1" noChangeArrowheads="1" noTextEdit="1"/>
          </p:cNvSpPr>
          <p:nvPr>
            <p:ph type="sldImg" idx="2"/>
          </p:nvPr>
        </p:nvSpPr>
        <p:spPr bwMode="auto">
          <a:xfrm>
            <a:off x="92075" y="744538"/>
            <a:ext cx="6616700" cy="37226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noProof="0" smtClean="0"/>
              <a:t>Κάντε κλικ για να επεξεργαστείτε τα στυλ κειμένου του υποδείγματος</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2970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l-GR" dirty="0"/>
          </a:p>
        </p:txBody>
      </p:sp>
      <p:sp>
        <p:nvSpPr>
          <p:cNvPr id="2970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05DC9615-B51A-43E3-9892-79449F8D9A81}" type="slidenum">
              <a:rPr lang="el-GR" altLang="el-GR"/>
              <a:pPr>
                <a:defRPr/>
              </a:pPr>
              <a:t>‹#›</a:t>
            </a:fld>
            <a:endParaRPr lang="el-GR" altLang="el-GR" dirty="0"/>
          </a:p>
        </p:txBody>
      </p:sp>
    </p:spTree>
    <p:extLst>
      <p:ext uri="{BB962C8B-B14F-4D97-AF65-F5344CB8AC3E}">
        <p14:creationId xmlns:p14="http://schemas.microsoft.com/office/powerpoint/2010/main" xmlns="" val="2963238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1</a:t>
            </a:fld>
            <a:endParaRPr lang="el-GR" altLang="el-GR" dirty="0"/>
          </a:p>
        </p:txBody>
      </p:sp>
    </p:spTree>
    <p:extLst>
      <p:ext uri="{BB962C8B-B14F-4D97-AF65-F5344CB8AC3E}">
        <p14:creationId xmlns:p14="http://schemas.microsoft.com/office/powerpoint/2010/main" xmlns="" val="2534759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10</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11</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12</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13</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14</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15</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16</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2</a:t>
            </a:fld>
            <a:endParaRPr lang="el-GR" altLang="el-GR" dirty="0"/>
          </a:p>
        </p:txBody>
      </p:sp>
    </p:spTree>
    <p:extLst>
      <p:ext uri="{BB962C8B-B14F-4D97-AF65-F5344CB8AC3E}">
        <p14:creationId xmlns:p14="http://schemas.microsoft.com/office/powerpoint/2010/main" xmlns="" val="253475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3</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4</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5</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6</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7</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8</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Στρατηγέ , είμαι ο Ταξίαρχος Παναγιώτης Μιχαηλίδης, Διευθυντής της Διεύθυνσης Ιστορίας Στρατού.  Σκοπός της σύντομης ενημέρωσής σας είναι η παρουσίαση γενικών στοιχείων για την αποστολή, την οργάνωση τις δράσεις καθώς και τις ενέργειες της Διεύθυνσης Ιστορίας Στρατού, για τις οποίες το προσωπικό της αισθάνεται υπερήφανο. </a:t>
            </a:r>
            <a:endParaRPr lang="el-GR" dirty="0"/>
          </a:p>
        </p:txBody>
      </p:sp>
      <p:sp>
        <p:nvSpPr>
          <p:cNvPr id="4" name="3 - Θέση αριθμού διαφάνειας"/>
          <p:cNvSpPr>
            <a:spLocks noGrp="1"/>
          </p:cNvSpPr>
          <p:nvPr>
            <p:ph type="sldNum" sz="quarter" idx="10"/>
          </p:nvPr>
        </p:nvSpPr>
        <p:spPr/>
        <p:txBody>
          <a:bodyPr/>
          <a:lstStyle/>
          <a:p>
            <a:pPr>
              <a:defRPr/>
            </a:pPr>
            <a:fld id="{05DC9615-B51A-43E3-9892-79449F8D9A81}" type="slidenum">
              <a:rPr lang="el-GR" altLang="el-GR" smtClean="0"/>
              <a:pPr>
                <a:defRPr/>
              </a:pPr>
              <a:t>9</a:t>
            </a:fld>
            <a:endParaRPr lang="el-GR" altLang="el-GR" dirty="0"/>
          </a:p>
        </p:txBody>
      </p:sp>
    </p:spTree>
    <p:extLst>
      <p:ext uri="{BB962C8B-B14F-4D97-AF65-F5344CB8AC3E}">
        <p14:creationId xmlns:p14="http://schemas.microsoft.com/office/powerpoint/2010/main" xmlns="" val="194430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7788" y="6116638"/>
            <a:ext cx="2689225" cy="322262"/>
          </a:xfrm>
          <a:prstGeom prst="rect">
            <a:avLst/>
          </a:prstGeom>
          <a:ln/>
        </p:spPr>
        <p:txBody>
          <a:bodyPr/>
          <a:lstStyle>
            <a:lvl1pPr>
              <a:defRPr/>
            </a:lvl1pPr>
          </a:lstStyle>
          <a:p>
            <a:pPr>
              <a:defRPr/>
            </a:pPr>
            <a:endParaRPr lang="el-GR" dirty="0"/>
          </a:p>
        </p:txBody>
      </p:sp>
      <p:sp>
        <p:nvSpPr>
          <p:cNvPr id="3" name="Rectangle 14"/>
          <p:cNvSpPr>
            <a:spLocks noGrp="1" noChangeArrowheads="1"/>
          </p:cNvSpPr>
          <p:nvPr>
            <p:ph type="sldNum" sz="quarter" idx="11"/>
          </p:nvPr>
        </p:nvSpPr>
        <p:spPr>
          <a:ln/>
        </p:spPr>
        <p:txBody>
          <a:bodyPr/>
          <a:lstStyle>
            <a:lvl1pPr>
              <a:defRPr/>
            </a:lvl1pPr>
          </a:lstStyle>
          <a:p>
            <a:pPr>
              <a:defRPr/>
            </a:pPr>
            <a:fld id="{1FCA30D3-3AF9-43CD-A367-86E3C37154DC}" type="slidenum">
              <a:rPr lang="el-GR" altLang="el-GR"/>
              <a:pPr>
                <a:defRPr/>
              </a:pPr>
              <a:t>‹#›</a:t>
            </a:fld>
            <a:endParaRPr lang="el-GR" altLang="el-GR" dirty="0"/>
          </a:p>
        </p:txBody>
      </p:sp>
      <p:sp>
        <p:nvSpPr>
          <p:cNvPr id="4" name="Rectangle 15"/>
          <p:cNvSpPr>
            <a:spLocks noGrp="1" noChangeArrowheads="1"/>
          </p:cNvSpPr>
          <p:nvPr>
            <p:ph type="ftr" sz="quarter" idx="12"/>
          </p:nvPr>
        </p:nvSpPr>
        <p:spPr>
          <a:xfrm>
            <a:off x="3130550" y="6200775"/>
            <a:ext cx="5443538" cy="101600"/>
          </a:xfrm>
          <a:prstGeom prst="rect">
            <a:avLst/>
          </a:prstGeom>
          <a:ln/>
        </p:spPr>
        <p:txBody>
          <a:bodyPr/>
          <a:lstStyle>
            <a:lvl1pPr>
              <a:defRPr/>
            </a:lvl1pPr>
          </a:lstStyle>
          <a:p>
            <a:pPr>
              <a:defRPr/>
            </a:pP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7788" y="6116638"/>
            <a:ext cx="2689225" cy="322262"/>
          </a:xfrm>
          <a:prstGeom prst="rect">
            <a:avLst/>
          </a:prstGeom>
          <a:ln/>
        </p:spPr>
        <p:txBody>
          <a:bodyPr/>
          <a:lstStyle>
            <a:lvl1pPr>
              <a:defRPr/>
            </a:lvl1pPr>
          </a:lstStyle>
          <a:p>
            <a:pPr>
              <a:defRPr/>
            </a:pPr>
            <a:endParaRPr lang="el-GR" dirty="0"/>
          </a:p>
        </p:txBody>
      </p:sp>
      <p:sp>
        <p:nvSpPr>
          <p:cNvPr id="3" name="Rectangle 14"/>
          <p:cNvSpPr>
            <a:spLocks noGrp="1" noChangeArrowheads="1"/>
          </p:cNvSpPr>
          <p:nvPr>
            <p:ph type="sldNum" sz="quarter" idx="11"/>
          </p:nvPr>
        </p:nvSpPr>
        <p:spPr>
          <a:ln/>
        </p:spPr>
        <p:txBody>
          <a:bodyPr/>
          <a:lstStyle>
            <a:lvl1pPr>
              <a:defRPr b="1">
                <a:solidFill>
                  <a:schemeClr val="tx1"/>
                </a:solidFill>
              </a:defRPr>
            </a:lvl1pPr>
          </a:lstStyle>
          <a:p>
            <a:pPr>
              <a:defRPr/>
            </a:pPr>
            <a:fld id="{CEB4EF92-E7F0-4141-AFC9-7387A962C930}" type="slidenum">
              <a:rPr lang="el-GR" altLang="el-GR" smtClean="0"/>
              <a:pPr>
                <a:defRPr/>
              </a:pPr>
              <a:t>‹#›</a:t>
            </a:fld>
            <a:endParaRPr lang="el-GR" altLang="el-GR" dirty="0"/>
          </a:p>
        </p:txBody>
      </p:sp>
      <p:sp>
        <p:nvSpPr>
          <p:cNvPr id="4" name="Rectangle 15"/>
          <p:cNvSpPr>
            <a:spLocks noGrp="1" noChangeArrowheads="1"/>
          </p:cNvSpPr>
          <p:nvPr>
            <p:ph type="ftr" sz="quarter" idx="12"/>
          </p:nvPr>
        </p:nvSpPr>
        <p:spPr>
          <a:xfrm>
            <a:off x="3130550" y="6200775"/>
            <a:ext cx="5443538" cy="101600"/>
          </a:xfrm>
          <a:prstGeom prst="rect">
            <a:avLst/>
          </a:prstGeom>
          <a:ln/>
        </p:spPr>
        <p:txBody>
          <a:bodyPr/>
          <a:lstStyle>
            <a:lvl1pPr>
              <a:defRPr/>
            </a:lvl1pPr>
          </a:lstStyle>
          <a:p>
            <a:pPr>
              <a:defRPr/>
            </a:pP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GNOME-GnomeFyre_1280x1024"/>
          <p:cNvPicPr>
            <a:picLocks noChangeAspect="1" noChangeArrowheads="1"/>
          </p:cNvPicPr>
          <p:nvPr/>
        </p:nvPicPr>
        <p:blipFill>
          <a:blip r:embed="rId4" cstate="print"/>
          <a:srcRect t="6250"/>
          <a:stretch>
            <a:fillRect/>
          </a:stretch>
        </p:blipFill>
        <p:spPr bwMode="auto">
          <a:xfrm>
            <a:off x="0" y="0"/>
            <a:ext cx="11522075" cy="6480175"/>
          </a:xfrm>
          <a:prstGeom prst="rect">
            <a:avLst/>
          </a:prstGeom>
          <a:noFill/>
          <a:ln w="9525">
            <a:noFill/>
            <a:miter lim="800000"/>
            <a:headEnd/>
            <a:tailEnd/>
          </a:ln>
        </p:spPr>
      </p:pic>
      <p:pic>
        <p:nvPicPr>
          <p:cNvPr id="1028" name="Picture 5" descr="HAGS_Logo"/>
          <p:cNvPicPr>
            <a:picLocks noChangeAspect="1" noChangeArrowheads="1"/>
          </p:cNvPicPr>
          <p:nvPr/>
        </p:nvPicPr>
        <p:blipFill>
          <a:blip r:embed="rId5" cstate="print"/>
          <a:srcRect/>
          <a:stretch>
            <a:fillRect/>
          </a:stretch>
        </p:blipFill>
        <p:spPr bwMode="auto">
          <a:xfrm>
            <a:off x="10250486" y="230188"/>
            <a:ext cx="912813" cy="882650"/>
          </a:xfrm>
          <a:prstGeom prst="rect">
            <a:avLst/>
          </a:prstGeom>
          <a:noFill/>
          <a:ln w="9525">
            <a:noFill/>
            <a:miter lim="800000"/>
            <a:headEnd/>
            <a:tailEnd/>
          </a:ln>
          <a:effectLst>
            <a:outerShdw dist="35921" dir="2700000" algn="ctr" rotWithShape="0">
              <a:schemeClr val="tx2"/>
            </a:outerShdw>
          </a:effectLst>
        </p:spPr>
      </p:pic>
      <p:sp>
        <p:nvSpPr>
          <p:cNvPr id="1030" name="Rectangle 6"/>
          <p:cNvSpPr>
            <a:spLocks noChangeArrowheads="1"/>
          </p:cNvSpPr>
          <p:nvPr/>
        </p:nvSpPr>
        <p:spPr bwMode="auto">
          <a:xfrm>
            <a:off x="0" y="6103938"/>
            <a:ext cx="11530013" cy="58737"/>
          </a:xfrm>
          <a:prstGeom prst="rect">
            <a:avLst/>
          </a:prstGeom>
          <a:solidFill>
            <a:srgbClr val="0066FF"/>
          </a:solidFill>
          <a:ln>
            <a:noFill/>
          </a:ln>
          <a:extLst/>
        </p:spPr>
        <p:txBody>
          <a:bodyPr wrap="none" anchor="ctr"/>
          <a:lstStyle>
            <a:lvl1pPr algn="ctr">
              <a:defRPr sz="1400" b="1">
                <a:solidFill>
                  <a:schemeClr val="tx1"/>
                </a:solidFill>
                <a:latin typeface="Arial" panose="020B0604020202020204" pitchFamily="34" charset="0"/>
              </a:defRPr>
            </a:lvl1pPr>
            <a:lvl2pPr marL="742950" indent="-285750" algn="ctr">
              <a:defRPr sz="1400" b="1">
                <a:solidFill>
                  <a:schemeClr val="tx1"/>
                </a:solidFill>
                <a:latin typeface="Arial" panose="020B0604020202020204" pitchFamily="34" charset="0"/>
              </a:defRPr>
            </a:lvl2pPr>
            <a:lvl3pPr marL="1143000" indent="-228600" algn="ctr">
              <a:defRPr sz="1400" b="1">
                <a:solidFill>
                  <a:schemeClr val="tx1"/>
                </a:solidFill>
                <a:latin typeface="Arial" panose="020B0604020202020204" pitchFamily="34" charset="0"/>
              </a:defRPr>
            </a:lvl3pPr>
            <a:lvl4pPr marL="1600200" indent="-228600" algn="ctr">
              <a:defRPr sz="1400" b="1">
                <a:solidFill>
                  <a:schemeClr val="tx1"/>
                </a:solidFill>
                <a:latin typeface="Arial" panose="020B0604020202020204" pitchFamily="34" charset="0"/>
              </a:defRPr>
            </a:lvl4pPr>
            <a:lvl5pPr marL="2057400" indent="-228600" algn="ctr">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defRPr/>
            </a:pPr>
            <a:endParaRPr lang="el-GR" altLang="el-GR" dirty="0" smtClean="0"/>
          </a:p>
        </p:txBody>
      </p:sp>
      <p:sp>
        <p:nvSpPr>
          <p:cNvPr id="1032" name="Rectangle 8" descr="Narrow horizontal"/>
          <p:cNvSpPr>
            <a:spLocks noChangeArrowheads="1"/>
          </p:cNvSpPr>
          <p:nvPr/>
        </p:nvSpPr>
        <p:spPr bwMode="auto">
          <a:xfrm>
            <a:off x="8199438" y="1103313"/>
            <a:ext cx="3322637" cy="239712"/>
          </a:xfrm>
          <a:prstGeom prst="rect">
            <a:avLst/>
          </a:prstGeom>
          <a:pattFill prst="narHorz">
            <a:fgClr>
              <a:srgbClr val="C0C0C0"/>
            </a:fgClr>
            <a:bgClr>
              <a:schemeClr val="accent1"/>
            </a:bgClr>
          </a:pattFill>
          <a:ln>
            <a:noFill/>
          </a:ln>
          <a:extLst/>
        </p:spPr>
        <p:txBody>
          <a:bodyPr wrap="none" anchor="ctr"/>
          <a:lstStyle>
            <a:lvl1pPr algn="ctr">
              <a:defRPr sz="1400" b="1">
                <a:solidFill>
                  <a:schemeClr val="tx1"/>
                </a:solidFill>
                <a:latin typeface="Arial" panose="020B0604020202020204" pitchFamily="34" charset="0"/>
              </a:defRPr>
            </a:lvl1pPr>
            <a:lvl2pPr marL="742950" indent="-285750" algn="ctr">
              <a:defRPr sz="1400" b="1">
                <a:solidFill>
                  <a:schemeClr val="tx1"/>
                </a:solidFill>
                <a:latin typeface="Arial" panose="020B0604020202020204" pitchFamily="34" charset="0"/>
              </a:defRPr>
            </a:lvl2pPr>
            <a:lvl3pPr marL="1143000" indent="-228600" algn="ctr">
              <a:defRPr sz="1400" b="1">
                <a:solidFill>
                  <a:schemeClr val="tx1"/>
                </a:solidFill>
                <a:latin typeface="Arial" panose="020B0604020202020204" pitchFamily="34" charset="0"/>
              </a:defRPr>
            </a:lvl3pPr>
            <a:lvl4pPr marL="1600200" indent="-228600" algn="ctr">
              <a:defRPr sz="1400" b="1">
                <a:solidFill>
                  <a:schemeClr val="tx1"/>
                </a:solidFill>
                <a:latin typeface="Arial" panose="020B0604020202020204" pitchFamily="34" charset="0"/>
              </a:defRPr>
            </a:lvl4pPr>
            <a:lvl5pPr marL="2057400" indent="-228600" algn="ctr">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defRPr/>
            </a:pPr>
            <a:endParaRPr lang="el-GR" altLang="el-GR" dirty="0" smtClean="0"/>
          </a:p>
        </p:txBody>
      </p:sp>
      <p:sp>
        <p:nvSpPr>
          <p:cNvPr id="1034" name="Rectangle 10"/>
          <p:cNvSpPr>
            <a:spLocks noChangeArrowheads="1"/>
          </p:cNvSpPr>
          <p:nvPr/>
        </p:nvSpPr>
        <p:spPr bwMode="auto">
          <a:xfrm>
            <a:off x="0" y="330200"/>
            <a:ext cx="769938" cy="136525"/>
          </a:xfrm>
          <a:prstGeom prst="rect">
            <a:avLst/>
          </a:prstGeom>
          <a:solidFill>
            <a:srgbClr val="0066FF"/>
          </a:solidFill>
          <a:ln>
            <a:noFill/>
          </a:ln>
          <a:extLst/>
        </p:spPr>
        <p:txBody>
          <a:bodyPr wrap="none" anchor="ctr"/>
          <a:lstStyle>
            <a:lvl1pPr algn="ctr">
              <a:defRPr sz="1400" b="1">
                <a:solidFill>
                  <a:schemeClr val="tx1"/>
                </a:solidFill>
                <a:latin typeface="Arial" panose="020B0604020202020204" pitchFamily="34" charset="0"/>
              </a:defRPr>
            </a:lvl1pPr>
            <a:lvl2pPr marL="742950" indent="-285750" algn="ctr">
              <a:defRPr sz="1400" b="1">
                <a:solidFill>
                  <a:schemeClr val="tx1"/>
                </a:solidFill>
                <a:latin typeface="Arial" panose="020B0604020202020204" pitchFamily="34" charset="0"/>
              </a:defRPr>
            </a:lvl2pPr>
            <a:lvl3pPr marL="1143000" indent="-228600" algn="ctr">
              <a:defRPr sz="1400" b="1">
                <a:solidFill>
                  <a:schemeClr val="tx1"/>
                </a:solidFill>
                <a:latin typeface="Arial" panose="020B0604020202020204" pitchFamily="34" charset="0"/>
              </a:defRPr>
            </a:lvl3pPr>
            <a:lvl4pPr marL="1600200" indent="-228600" algn="ctr">
              <a:defRPr sz="1400" b="1">
                <a:solidFill>
                  <a:schemeClr val="tx1"/>
                </a:solidFill>
                <a:latin typeface="Arial" panose="020B0604020202020204" pitchFamily="34" charset="0"/>
              </a:defRPr>
            </a:lvl4pPr>
            <a:lvl5pPr marL="2057400" indent="-228600" algn="ctr">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defRPr/>
            </a:pPr>
            <a:endParaRPr lang="el-GR" altLang="el-GR" dirty="0" smtClean="0">
              <a:solidFill>
                <a:srgbClr val="0066FF"/>
              </a:solidFill>
            </a:endParaRPr>
          </a:p>
        </p:txBody>
      </p:sp>
      <p:sp>
        <p:nvSpPr>
          <p:cNvPr id="67598" name="Rectangle 14"/>
          <p:cNvSpPr>
            <a:spLocks noGrp="1" noChangeArrowheads="1"/>
          </p:cNvSpPr>
          <p:nvPr>
            <p:ph type="sldNum" sz="quarter" idx="4"/>
          </p:nvPr>
        </p:nvSpPr>
        <p:spPr bwMode="auto">
          <a:xfrm>
            <a:off x="8755063" y="6143625"/>
            <a:ext cx="2689225" cy="322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rgbClr val="0066FF"/>
                </a:solidFill>
              </a:defRPr>
            </a:lvl1pPr>
          </a:lstStyle>
          <a:p>
            <a:pPr>
              <a:defRPr/>
            </a:pPr>
            <a:fld id="{F7141288-3F10-4616-9A72-882EB1281BFB}" type="slidenum">
              <a:rPr lang="el-GR" altLang="el-GR" smtClean="0"/>
              <a:pPr>
                <a:defRPr/>
              </a:pPr>
              <a:t>‹#›</a:t>
            </a:fld>
            <a:endParaRPr lang="el-GR" altLang="el-G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400" b="1">
          <a:solidFill>
            <a:srgbClr val="FFFF00"/>
          </a:solidFill>
          <a:latin typeface="+mj-lt"/>
          <a:ea typeface="+mj-ea"/>
          <a:cs typeface="+mj-cs"/>
        </a:defRPr>
      </a:lvl1pPr>
      <a:lvl2pPr algn="l" rtl="0" eaLnBrk="0" fontAlgn="base" hangingPunct="0">
        <a:spcBef>
          <a:spcPct val="0"/>
        </a:spcBef>
        <a:spcAft>
          <a:spcPct val="0"/>
        </a:spcAft>
        <a:defRPr sz="4400" b="1">
          <a:solidFill>
            <a:srgbClr val="FFFF00"/>
          </a:solidFill>
          <a:latin typeface="Arial" pitchFamily="34" charset="0"/>
        </a:defRPr>
      </a:lvl2pPr>
      <a:lvl3pPr algn="l" rtl="0" eaLnBrk="0" fontAlgn="base" hangingPunct="0">
        <a:spcBef>
          <a:spcPct val="0"/>
        </a:spcBef>
        <a:spcAft>
          <a:spcPct val="0"/>
        </a:spcAft>
        <a:defRPr sz="4400" b="1">
          <a:solidFill>
            <a:srgbClr val="FFFF00"/>
          </a:solidFill>
          <a:latin typeface="Arial" pitchFamily="34" charset="0"/>
        </a:defRPr>
      </a:lvl3pPr>
      <a:lvl4pPr algn="l" rtl="0" eaLnBrk="0" fontAlgn="base" hangingPunct="0">
        <a:spcBef>
          <a:spcPct val="0"/>
        </a:spcBef>
        <a:spcAft>
          <a:spcPct val="0"/>
        </a:spcAft>
        <a:defRPr sz="4400" b="1">
          <a:solidFill>
            <a:srgbClr val="FFFF00"/>
          </a:solidFill>
          <a:latin typeface="Arial" pitchFamily="34" charset="0"/>
        </a:defRPr>
      </a:lvl4pPr>
      <a:lvl5pPr algn="l" rtl="0" eaLnBrk="0" fontAlgn="base" hangingPunct="0">
        <a:spcBef>
          <a:spcPct val="0"/>
        </a:spcBef>
        <a:spcAft>
          <a:spcPct val="0"/>
        </a:spcAft>
        <a:defRPr sz="4400" b="1">
          <a:solidFill>
            <a:srgbClr val="FFFF00"/>
          </a:solidFill>
          <a:latin typeface="Arial" pitchFamily="34" charset="0"/>
        </a:defRPr>
      </a:lvl5pPr>
      <a:lvl6pPr marL="457200" algn="l" rtl="0" fontAlgn="base">
        <a:spcBef>
          <a:spcPct val="0"/>
        </a:spcBef>
        <a:spcAft>
          <a:spcPct val="0"/>
        </a:spcAft>
        <a:defRPr b="1">
          <a:solidFill>
            <a:srgbClr val="FFFF00"/>
          </a:solidFill>
          <a:latin typeface="Arial" pitchFamily="34" charset="0"/>
        </a:defRPr>
      </a:lvl6pPr>
      <a:lvl7pPr marL="914400" algn="l" rtl="0" fontAlgn="base">
        <a:spcBef>
          <a:spcPct val="0"/>
        </a:spcBef>
        <a:spcAft>
          <a:spcPct val="0"/>
        </a:spcAft>
        <a:defRPr b="1">
          <a:solidFill>
            <a:srgbClr val="FFFF00"/>
          </a:solidFill>
          <a:latin typeface="Arial" pitchFamily="34" charset="0"/>
        </a:defRPr>
      </a:lvl7pPr>
      <a:lvl8pPr marL="1371600" algn="l" rtl="0" fontAlgn="base">
        <a:spcBef>
          <a:spcPct val="0"/>
        </a:spcBef>
        <a:spcAft>
          <a:spcPct val="0"/>
        </a:spcAft>
        <a:defRPr b="1">
          <a:solidFill>
            <a:srgbClr val="FFFF00"/>
          </a:solidFill>
          <a:latin typeface="Arial" pitchFamily="34" charset="0"/>
        </a:defRPr>
      </a:lvl8pPr>
      <a:lvl9pPr marL="1828800" algn="l" rtl="0" fontAlgn="base">
        <a:spcBef>
          <a:spcPct val="0"/>
        </a:spcBef>
        <a:spcAft>
          <a:spcPct val="0"/>
        </a:spcAft>
        <a:defRPr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336699"/>
        </a:buClr>
        <a:buFont typeface="Wingdings" pitchFamily="2" charset="2"/>
        <a:buChar char="Ø"/>
        <a:defRPr sz="1600">
          <a:solidFill>
            <a:schemeClr val="tx1"/>
          </a:solidFill>
          <a:latin typeface="+mn-lt"/>
          <a:ea typeface="+mn-ea"/>
          <a:cs typeface="+mn-cs"/>
        </a:defRPr>
      </a:lvl1pPr>
      <a:lvl2pPr marL="742950" indent="-285750" algn="l" rtl="0" eaLnBrk="0" fontAlgn="base" hangingPunct="0">
        <a:spcBef>
          <a:spcPct val="20000"/>
        </a:spcBef>
        <a:spcAft>
          <a:spcPct val="0"/>
        </a:spcAft>
        <a:buClr>
          <a:srgbClr val="336699"/>
        </a:buClr>
        <a:buFont typeface="Wingdings" pitchFamily="2" charset="2"/>
        <a:buChar char="ü"/>
        <a:defRPr sz="1600">
          <a:solidFill>
            <a:schemeClr val="tx1"/>
          </a:solidFill>
          <a:latin typeface="+mn-lt"/>
        </a:defRPr>
      </a:lvl2pPr>
      <a:lvl3pPr marL="1143000" indent="-228600" algn="l" rtl="0" eaLnBrk="0" fontAlgn="base" hangingPunct="0">
        <a:spcBef>
          <a:spcPct val="20000"/>
        </a:spcBef>
        <a:spcAft>
          <a:spcPct val="0"/>
        </a:spcAft>
        <a:buClr>
          <a:srgbClr val="336699"/>
        </a:buClr>
        <a:buFont typeface="Wingdings" pitchFamily="2" charset="2"/>
        <a:buChar char="§"/>
        <a:defRPr sz="1600">
          <a:solidFill>
            <a:schemeClr val="tx1"/>
          </a:solidFill>
          <a:latin typeface="+mn-lt"/>
        </a:defRPr>
      </a:lvl3pPr>
      <a:lvl4pPr marL="1600200" indent="-228600" algn="l" rtl="0" eaLnBrk="0" fontAlgn="base" hangingPunct="0">
        <a:spcBef>
          <a:spcPct val="20000"/>
        </a:spcBef>
        <a:spcAft>
          <a:spcPct val="0"/>
        </a:spcAft>
        <a:buClr>
          <a:srgbClr val="336699"/>
        </a:buClr>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lr>
          <a:srgbClr val="336699"/>
        </a:buClr>
        <a:buFont typeface="Arial" charset="0"/>
        <a:buChar char="»"/>
        <a:defRPr sz="1600">
          <a:solidFill>
            <a:schemeClr val="tx1"/>
          </a:solidFill>
          <a:latin typeface="+mn-lt"/>
        </a:defRPr>
      </a:lvl5pPr>
      <a:lvl6pPr marL="2514600" indent="-228600" algn="l" rtl="0" fontAlgn="base">
        <a:spcBef>
          <a:spcPct val="20000"/>
        </a:spcBef>
        <a:spcAft>
          <a:spcPct val="0"/>
        </a:spcAft>
        <a:buClr>
          <a:srgbClr val="336699"/>
        </a:buClr>
        <a:buFont typeface="Arial" pitchFamily="34" charset="0"/>
        <a:buChar char="»"/>
        <a:defRPr sz="1600">
          <a:solidFill>
            <a:schemeClr val="tx1"/>
          </a:solidFill>
          <a:latin typeface="+mn-lt"/>
        </a:defRPr>
      </a:lvl6pPr>
      <a:lvl7pPr marL="2971800" indent="-228600" algn="l" rtl="0" fontAlgn="base">
        <a:spcBef>
          <a:spcPct val="20000"/>
        </a:spcBef>
        <a:spcAft>
          <a:spcPct val="0"/>
        </a:spcAft>
        <a:buClr>
          <a:srgbClr val="336699"/>
        </a:buClr>
        <a:buFont typeface="Arial" pitchFamily="34" charset="0"/>
        <a:buChar char="»"/>
        <a:defRPr sz="1600">
          <a:solidFill>
            <a:schemeClr val="tx1"/>
          </a:solidFill>
          <a:latin typeface="+mn-lt"/>
        </a:defRPr>
      </a:lvl7pPr>
      <a:lvl8pPr marL="3429000" indent="-228600" algn="l" rtl="0" fontAlgn="base">
        <a:spcBef>
          <a:spcPct val="20000"/>
        </a:spcBef>
        <a:spcAft>
          <a:spcPct val="0"/>
        </a:spcAft>
        <a:buClr>
          <a:srgbClr val="336699"/>
        </a:buClr>
        <a:buFont typeface="Arial" pitchFamily="34" charset="0"/>
        <a:buChar char="»"/>
        <a:defRPr sz="1600">
          <a:solidFill>
            <a:schemeClr val="tx1"/>
          </a:solidFill>
          <a:latin typeface="+mn-lt"/>
        </a:defRPr>
      </a:lvl8pPr>
      <a:lvl9pPr marL="3886200" indent="-228600" algn="l" rtl="0" fontAlgn="base">
        <a:spcBef>
          <a:spcPct val="20000"/>
        </a:spcBef>
        <a:spcAft>
          <a:spcPct val="0"/>
        </a:spcAft>
        <a:buClr>
          <a:srgbClr val="336699"/>
        </a:buClr>
        <a:buFont typeface="Arial" pitchFamily="34" charset="0"/>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1</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953145" y="1511084"/>
            <a:ext cx="9407472" cy="1658319"/>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a:solidFill>
                  <a:srgbClr val="000099"/>
                </a:solidFill>
                <a:ea typeface="Calibri" panose="020F0502020204030204" pitchFamily="34" charset="0"/>
                <a:cs typeface="Times New Roman" panose="02020603050405020304" pitchFamily="18" charset="0"/>
              </a:rPr>
              <a:t>Η </a:t>
            </a:r>
            <a:r>
              <a:rPr lang="el-GR" sz="2400" dirty="0" smtClean="0">
                <a:solidFill>
                  <a:srgbClr val="000099"/>
                </a:solidFill>
                <a:ea typeface="Calibri" panose="020F0502020204030204" pitchFamily="34" charset="0"/>
                <a:cs typeface="Times New Roman" panose="02020603050405020304" pitchFamily="18" charset="0"/>
              </a:rPr>
              <a:t>συμβολή της ΙΙΙ Ελληνικής Ορεινής Ταξιαρχίας στις επιχειρήσεις της ιταλικής χερσονήσου (Σεπτέμβριος 1944)</a:t>
            </a:r>
            <a:endParaRPr lang="el-GR" sz="2400" dirty="0">
              <a:solidFill>
                <a:srgbClr val="000099"/>
              </a:solidFill>
              <a:ea typeface="Calibri" panose="020F0502020204030204" pitchFamily="34" charset="0"/>
              <a:cs typeface="Times New Roman" panose="02020603050405020304" pitchFamily="18" charset="0"/>
            </a:endParaRPr>
          </a:p>
        </p:txBody>
      </p:sp>
      <p:sp>
        <p:nvSpPr>
          <p:cNvPr id="11" name="Rectangle 3"/>
          <p:cNvSpPr>
            <a:spLocks noChangeArrowheads="1"/>
          </p:cNvSpPr>
          <p:nvPr/>
        </p:nvSpPr>
        <p:spPr bwMode="auto">
          <a:xfrm>
            <a:off x="945396" y="3564610"/>
            <a:ext cx="9422969" cy="2208508"/>
          </a:xfrm>
          <a:prstGeom prst="rect">
            <a:avLst/>
          </a:prstGeom>
          <a:no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endParaRPr lang="el-GR" sz="1800" i="1" dirty="0">
              <a:solidFill>
                <a:srgbClr val="002E8A"/>
              </a:solidFill>
              <a:latin typeface="+mn-lt"/>
              <a:ea typeface="Calibri" panose="020F0502020204030204" pitchFamily="34" charset="0"/>
              <a:cs typeface="Times New Roman" panose="02020603050405020304" pitchFamily="18" charset="0"/>
            </a:endParaRPr>
          </a:p>
          <a:p>
            <a:pPr algn="r"/>
            <a:endParaRPr lang="el-GR" dirty="0" smtClean="0">
              <a:solidFill>
                <a:srgbClr val="002E8A"/>
              </a:solidFill>
              <a:latin typeface="+mn-lt"/>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390776" y="3171825"/>
            <a:ext cx="6505574" cy="2933700"/>
          </a:xfrm>
          <a:prstGeom prst="rect">
            <a:avLst/>
          </a:prstGeom>
          <a:noFill/>
          <a:ln w="9525">
            <a:noFill/>
            <a:miter lim="800000"/>
            <a:headEnd/>
            <a:tailEnd/>
          </a:ln>
        </p:spPr>
      </p:pic>
    </p:spTree>
    <p:extLst>
      <p:ext uri="{BB962C8B-B14F-4D97-AF65-F5344CB8AC3E}">
        <p14:creationId xmlns:p14="http://schemas.microsoft.com/office/powerpoint/2010/main" xmlns="" val="3507455039"/>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10</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Οι επιχειρήσεις της ΙΙΙ ΕΟΤ</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7" y="2409986"/>
            <a:ext cx="4766852" cy="4201150"/>
          </a:xfrm>
          <a:prstGeom prst="rect">
            <a:avLst/>
          </a:prstGeom>
          <a:noFill/>
        </p:spPr>
        <p:txBody>
          <a:bodyPr wrap="square" rtlCol="0">
            <a:spAutoFit/>
          </a:bodyPr>
          <a:lstStyle/>
          <a:p>
            <a:pPr marL="342900" indent="-342900" algn="just">
              <a:lnSpc>
                <a:spcPct val="150000"/>
              </a:lnSpc>
            </a:pPr>
            <a:r>
              <a:rPr lang="el-GR" sz="1800" dirty="0" smtClean="0">
                <a:solidFill>
                  <a:srgbClr val="002060"/>
                </a:solidFill>
              </a:rPr>
              <a:t>      Τις πρωινές ώρες της 21</a:t>
            </a:r>
            <a:r>
              <a:rPr lang="el-GR" sz="1800" baseline="30000" dirty="0" smtClean="0">
                <a:solidFill>
                  <a:srgbClr val="002060"/>
                </a:solidFill>
              </a:rPr>
              <a:t>ης</a:t>
            </a:r>
            <a:r>
              <a:rPr lang="el-GR" sz="1800" dirty="0" smtClean="0">
                <a:solidFill>
                  <a:srgbClr val="002060"/>
                </a:solidFill>
              </a:rPr>
              <a:t> Σεπτεμβρίου 1944 το ΙΙ Τάγμα της Ταξιαρχίας εισήλθε στην πόλη του Ρίμινι όπου υπεγράφη άνευ όρων Πρωτόκολλο Παράδοσης του Ρίμινι στις ελληνικές δυνάμεις.</a:t>
            </a:r>
          </a:p>
          <a:p>
            <a:pPr marL="342900" indent="-342900"/>
            <a:r>
              <a:rPr lang="el-GR" sz="1800" dirty="0" smtClean="0">
                <a:solidFill>
                  <a:srgbClr val="002060"/>
                </a:solidFill>
              </a:rPr>
              <a:t>       </a:t>
            </a:r>
          </a:p>
          <a:p>
            <a:pPr marL="342900" indent="-342900"/>
            <a:r>
              <a:rPr lang="el-GR" sz="1800" dirty="0" smtClean="0">
                <a:solidFill>
                  <a:srgbClr val="002060"/>
                </a:solidFill>
              </a:rPr>
              <a:t>       </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pic>
        <p:nvPicPr>
          <p:cNvPr id="2050" name="Picture 2"/>
          <p:cNvPicPr>
            <a:picLocks noChangeAspect="1" noChangeArrowheads="1"/>
          </p:cNvPicPr>
          <p:nvPr/>
        </p:nvPicPr>
        <p:blipFill>
          <a:blip r:embed="rId3" cstate="print"/>
          <a:srcRect/>
          <a:stretch>
            <a:fillRect/>
          </a:stretch>
        </p:blipFill>
        <p:spPr bwMode="auto">
          <a:xfrm>
            <a:off x="5082639" y="2446317"/>
            <a:ext cx="6198920" cy="3598223"/>
          </a:xfrm>
          <a:prstGeom prst="rect">
            <a:avLst/>
          </a:prstGeom>
          <a:noFill/>
          <a:ln w="9525">
            <a:noFill/>
            <a:miter lim="800000"/>
            <a:headEnd/>
            <a:tailEnd/>
          </a:ln>
        </p:spPr>
      </p:pic>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11</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Οι επιχειρήσεις της ΙΙΙ ΕΟΤ</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6" y="2409986"/>
            <a:ext cx="10972800" cy="364715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l-GR" sz="1800" dirty="0" smtClean="0">
                <a:solidFill>
                  <a:srgbClr val="002060"/>
                </a:solidFill>
              </a:rPr>
              <a:t>Μετά την κατάληψη του Ρίμινι, η ΙΙΙ ΕΟΤ συγκεντρώθηκε για ανάπαυση και αναδιοργάνωση στην περιοχή του </a:t>
            </a:r>
            <a:r>
              <a:rPr lang="el-GR" sz="1800" dirty="0" err="1" smtClean="0">
                <a:solidFill>
                  <a:srgbClr val="002060"/>
                </a:solidFill>
              </a:rPr>
              <a:t>Μιαμάρε</a:t>
            </a:r>
            <a:r>
              <a:rPr lang="el-GR" sz="1800" dirty="0" smtClean="0">
                <a:solidFill>
                  <a:srgbClr val="002060"/>
                </a:solidFill>
              </a:rPr>
              <a:t> από τις 23 μέχρι και τις 26 Σεπτεμβρίου.</a:t>
            </a:r>
          </a:p>
          <a:p>
            <a:pPr marL="342900" indent="-342900" algn="just">
              <a:lnSpc>
                <a:spcPct val="150000"/>
              </a:lnSpc>
              <a:buFont typeface="Wingdings" panose="05000000000000000000" pitchFamily="2" charset="2"/>
              <a:buChar char="§"/>
            </a:pPr>
            <a:r>
              <a:rPr lang="el-GR" sz="1800" dirty="0" smtClean="0">
                <a:solidFill>
                  <a:srgbClr val="002060"/>
                </a:solidFill>
              </a:rPr>
              <a:t>Στις 26 Σεπτεμβρίου έλαβε διαταγή να αντικαταστήσει με το 1</a:t>
            </a:r>
            <a:r>
              <a:rPr lang="el-GR" sz="1800" baseline="30000" dirty="0" smtClean="0">
                <a:solidFill>
                  <a:srgbClr val="002060"/>
                </a:solidFill>
              </a:rPr>
              <a:t>ο</a:t>
            </a:r>
            <a:r>
              <a:rPr lang="el-GR" sz="1800" dirty="0" smtClean="0">
                <a:solidFill>
                  <a:srgbClr val="002060"/>
                </a:solidFill>
              </a:rPr>
              <a:t> Τάγμα της το 24</a:t>
            </a:r>
            <a:r>
              <a:rPr lang="el-GR" sz="1800" baseline="30000" dirty="0" smtClean="0">
                <a:solidFill>
                  <a:srgbClr val="002060"/>
                </a:solidFill>
              </a:rPr>
              <a:t>ο</a:t>
            </a:r>
            <a:r>
              <a:rPr lang="el-GR" sz="1800" dirty="0" smtClean="0">
                <a:solidFill>
                  <a:srgbClr val="002060"/>
                </a:solidFill>
              </a:rPr>
              <a:t> Νεοζηλανδικό Τάγμα που είχε καθηλωθεί στον ποταμό Ρουβίκωνα. Στη συνέχεια να εγκαταστήσει προγεφύρωμα στον ποταμό Ούζο και αμέσως μετά να ενεργήσει επίθεση στην περιοχή από τη οδό «</a:t>
            </a:r>
            <a:r>
              <a:rPr lang="el-GR" sz="1800" dirty="0" err="1" smtClean="0">
                <a:solidFill>
                  <a:srgbClr val="002060"/>
                </a:solidFill>
              </a:rPr>
              <a:t>Νο</a:t>
            </a:r>
            <a:r>
              <a:rPr lang="el-GR" sz="1800" dirty="0" smtClean="0">
                <a:solidFill>
                  <a:srgbClr val="002060"/>
                </a:solidFill>
              </a:rPr>
              <a:t> 16» μέχρι την ακτή και σε βάθος μέχρι τον ποταμό Ρουβίκωνα.</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12</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Οι επιχειρήσεις της ΙΙΙ ΕΟΤ</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7" y="2409986"/>
            <a:ext cx="5858360" cy="4893647"/>
          </a:xfrm>
          <a:prstGeom prst="rect">
            <a:avLst/>
          </a:prstGeom>
          <a:noFill/>
        </p:spPr>
        <p:txBody>
          <a:bodyPr wrap="square" rtlCol="0">
            <a:spAutoFit/>
          </a:bodyPr>
          <a:lstStyle/>
          <a:p>
            <a:pPr marL="342900" indent="-342900">
              <a:lnSpc>
                <a:spcPct val="150000"/>
              </a:lnSpc>
            </a:pPr>
            <a:r>
              <a:rPr lang="el-GR" sz="1800" dirty="0" smtClean="0">
                <a:solidFill>
                  <a:srgbClr val="002060"/>
                </a:solidFill>
              </a:rPr>
              <a:t>     Το 1</a:t>
            </a:r>
            <a:r>
              <a:rPr lang="el-GR" sz="1800" baseline="30000" dirty="0" smtClean="0">
                <a:solidFill>
                  <a:srgbClr val="002060"/>
                </a:solidFill>
              </a:rPr>
              <a:t>ο</a:t>
            </a:r>
            <a:r>
              <a:rPr lang="el-GR" sz="1800" dirty="0" smtClean="0">
                <a:solidFill>
                  <a:srgbClr val="002060"/>
                </a:solidFill>
              </a:rPr>
              <a:t> Τάγμα τις πρώτες ώρες της 27</a:t>
            </a:r>
            <a:r>
              <a:rPr lang="el-GR" sz="1800" baseline="30000" dirty="0" smtClean="0">
                <a:solidFill>
                  <a:srgbClr val="002060"/>
                </a:solidFill>
              </a:rPr>
              <a:t>ης</a:t>
            </a:r>
            <a:r>
              <a:rPr lang="el-GR" sz="1800" dirty="0" smtClean="0">
                <a:solidFill>
                  <a:srgbClr val="002060"/>
                </a:solidFill>
              </a:rPr>
              <a:t> Σεπτεμβρίου αφού αντικατέστησε το νεοζηλανδικό Τάγμα εκδήλωσε επιθετική ενέργεια και διαβαίνοντας τον ποταμό Ούζο προωθήθηκε σε βάθος οκτώ χιλιομέτρων. Στις 0730 Ω κατέλαβε την πόλη </a:t>
            </a:r>
            <a:r>
              <a:rPr lang="el-GR" sz="1800" dirty="0" err="1" smtClean="0">
                <a:solidFill>
                  <a:srgbClr val="002060"/>
                </a:solidFill>
              </a:rPr>
              <a:t>Μπελλάρια</a:t>
            </a:r>
            <a:r>
              <a:rPr lang="el-GR" sz="1800" dirty="0" smtClean="0">
                <a:solidFill>
                  <a:srgbClr val="002060"/>
                </a:solidFill>
              </a:rPr>
              <a:t>. Στην συνέχεια προωθήθηκε μετά από σκληρό αγώνα στο ύψος του ποταμού Ρουβίκωνα όπου εγκαταστάθηκε αμυντικά.</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pic>
        <p:nvPicPr>
          <p:cNvPr id="3074" name="Picture 2"/>
          <p:cNvPicPr>
            <a:picLocks noChangeAspect="1" noChangeArrowheads="1"/>
          </p:cNvPicPr>
          <p:nvPr/>
        </p:nvPicPr>
        <p:blipFill>
          <a:blip r:embed="rId3" cstate="print"/>
          <a:srcRect/>
          <a:stretch>
            <a:fillRect/>
          </a:stretch>
        </p:blipFill>
        <p:spPr bwMode="auto">
          <a:xfrm>
            <a:off x="5829300" y="2447925"/>
            <a:ext cx="5572125" cy="3686175"/>
          </a:xfrm>
          <a:prstGeom prst="rect">
            <a:avLst/>
          </a:prstGeom>
          <a:noFill/>
          <a:ln w="9525">
            <a:noFill/>
            <a:miter lim="800000"/>
            <a:headEnd/>
            <a:tailEnd/>
          </a:ln>
        </p:spPr>
      </p:pic>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13</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Απώλειες</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6" y="2409986"/>
            <a:ext cx="10972800" cy="3231654"/>
          </a:xfrm>
          <a:prstGeom prst="rect">
            <a:avLst/>
          </a:prstGeom>
          <a:noFill/>
        </p:spPr>
        <p:txBody>
          <a:bodyPr wrap="square" rtlCol="0">
            <a:spAutoFit/>
          </a:bodyPr>
          <a:lstStyle/>
          <a:p>
            <a:pPr marL="342900" indent="-342900" algn="just">
              <a:lnSpc>
                <a:spcPct val="150000"/>
              </a:lnSpc>
            </a:pPr>
            <a:r>
              <a:rPr lang="el-GR" sz="1800" dirty="0" smtClean="0">
                <a:solidFill>
                  <a:srgbClr val="002060"/>
                </a:solidFill>
              </a:rPr>
              <a:t>      Μέχρι τη νύκτα 6/7 Νοεμβρίου 1944 όπου οι Έλληνες στρατιώτες επιβιβάστηκαν στο ατμόπλοιο «</a:t>
            </a:r>
            <a:r>
              <a:rPr lang="el-GR" sz="1800" dirty="0" err="1" smtClean="0">
                <a:solidFill>
                  <a:srgbClr val="002060"/>
                </a:solidFill>
              </a:rPr>
              <a:t>Αλκαντάρα</a:t>
            </a:r>
            <a:r>
              <a:rPr lang="el-GR" sz="1800" dirty="0" smtClean="0">
                <a:solidFill>
                  <a:srgbClr val="002060"/>
                </a:solidFill>
              </a:rPr>
              <a:t>» για να επιστρέψουν στην Ελλάδα, η ΙΙΙ ΕΟΤ είχε δώσει επί 44 ημέρες αγώνες στο ιταλικό έδαφος. Το έπος του Ρίμινι, ένα έπος που ίσως δεν δόθηκε ανάλογη σημασία, γράφτηκε με σκληρούς αγώνες και Θυσίες. Οι συνολικές απώλειες της Ταξιαρχίας ανήλθαν σε 116 νεκρούς (10 αξιωματικοί και 106 οπλίτες) και 316 τραυματίες (23 αξιωματικοί και 293 οπλίτες)  </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14</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Αναγνώριση</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6" y="2409986"/>
            <a:ext cx="10972800" cy="4939814"/>
          </a:xfrm>
          <a:prstGeom prst="rect">
            <a:avLst/>
          </a:prstGeom>
          <a:noFill/>
        </p:spPr>
        <p:txBody>
          <a:bodyPr wrap="square" rtlCol="0">
            <a:spAutoFit/>
          </a:bodyPr>
          <a:lstStyle/>
          <a:p>
            <a:pPr marL="342900" indent="-342900" algn="just">
              <a:lnSpc>
                <a:spcPct val="150000"/>
              </a:lnSpc>
            </a:pPr>
            <a:r>
              <a:rPr lang="el-GR" sz="1800" dirty="0" smtClean="0">
                <a:solidFill>
                  <a:srgbClr val="002060"/>
                </a:solidFill>
              </a:rPr>
              <a:t>      Ο Διοικητής της 2</a:t>
            </a:r>
            <a:r>
              <a:rPr lang="el-GR" sz="1800" baseline="30000" dirty="0" smtClean="0">
                <a:solidFill>
                  <a:srgbClr val="002060"/>
                </a:solidFill>
              </a:rPr>
              <a:t>ης</a:t>
            </a:r>
            <a:r>
              <a:rPr lang="el-GR" sz="1800" dirty="0" smtClean="0">
                <a:solidFill>
                  <a:srgbClr val="002060"/>
                </a:solidFill>
              </a:rPr>
              <a:t> Νεοζηλανδικής Μεραρχίας </a:t>
            </a:r>
            <a:r>
              <a:rPr lang="en-US" sz="1800" dirty="0" smtClean="0">
                <a:solidFill>
                  <a:srgbClr val="002060"/>
                </a:solidFill>
              </a:rPr>
              <a:t>Sir Bernard Freyberg </a:t>
            </a:r>
            <a:r>
              <a:rPr lang="el-GR" sz="1800" dirty="0" smtClean="0">
                <a:solidFill>
                  <a:srgbClr val="002060"/>
                </a:solidFill>
              </a:rPr>
              <a:t>στην ειδική ημερήσια διαταγή της 20</a:t>
            </a:r>
            <a:r>
              <a:rPr lang="el-GR" sz="1800" baseline="30000" dirty="0" smtClean="0">
                <a:solidFill>
                  <a:srgbClr val="002060"/>
                </a:solidFill>
              </a:rPr>
              <a:t>ης</a:t>
            </a:r>
            <a:r>
              <a:rPr lang="el-GR" sz="1800" dirty="0" smtClean="0">
                <a:solidFill>
                  <a:srgbClr val="002060"/>
                </a:solidFill>
              </a:rPr>
              <a:t> Οκτωβρίου 1944 ανέφερε μεταξύ άλλων:</a:t>
            </a:r>
          </a:p>
          <a:p>
            <a:pPr marL="342900" indent="-342900" algn="just">
              <a:lnSpc>
                <a:spcPct val="150000"/>
              </a:lnSpc>
            </a:pPr>
            <a:r>
              <a:rPr lang="el-GR" sz="1600" dirty="0" smtClean="0">
                <a:solidFill>
                  <a:srgbClr val="002060"/>
                </a:solidFill>
              </a:rPr>
              <a:t>     «Με μεγάλη λύπη αποχαιρετούμε την ΙΙΙ ΕΟΤ. Στην Ιταλία, μαχόμενοι με γενναιότητα και επιτυχία, αποκτήσατε φήμη για την οποία μπορείτε δίκαια να υπερηφανεύεστε. Όταν η ΙΙΙ ΕΟΤ τέθηκε υπό τη διοίκησή μου το εξέλαβα ως τιμή […]. Με τα κατορθώματα σας σε Ρίμινι και Ρουβίκωνα προσθέσατε άλλη μια σελίδα στην ένδοξη ιστορία του Στρατού σας και φανήκατε αντάξιοι των μεγάλων παραδόσεων του Έθνους που ανέκαθεν πίστευε ότι η ¨Ελευθερία σημαίνει Ευτυχία¨ […]. Τώρα φεύγετε από την Ιταλία για τη γη της Πατρίδας σας. Παίρνοντας μαζί σας τις εγκάρδιες ευχές, όχι μόνον για τον Ελληνικό Στρατό, αλλά και για τον ελληνικό Λαό για τον οποίο τρέφουμε βαθιά και αιώνια εκτίμηση. Καλή τύχη και στην ευχή του Θεού από όλους τους αξιωματικούς και άνδρες της 2ας Νεοζηλανδικής Μεραρχίας»</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15</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Αναγνώριση</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6" y="2409986"/>
            <a:ext cx="10972800" cy="1154162"/>
          </a:xfrm>
          <a:prstGeom prst="rect">
            <a:avLst/>
          </a:prstGeom>
          <a:noFill/>
        </p:spPr>
        <p:txBody>
          <a:bodyPr wrap="square" rtlCol="0">
            <a:spAutoFit/>
          </a:bodyPr>
          <a:lstStyle/>
          <a:p>
            <a:pPr marL="342900" indent="-342900">
              <a:lnSpc>
                <a:spcPct val="150000"/>
              </a:lnSpc>
            </a:pPr>
            <a:r>
              <a:rPr lang="el-GR" sz="1800" dirty="0" smtClean="0">
                <a:solidFill>
                  <a:srgbClr val="002060"/>
                </a:solidFill>
              </a:rPr>
              <a:t>      </a:t>
            </a: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pic>
        <p:nvPicPr>
          <p:cNvPr id="11" name="Εικόνα 1"/>
          <p:cNvPicPr>
            <a:picLocks noChangeAspect="1"/>
          </p:cNvPicPr>
          <p:nvPr/>
        </p:nvPicPr>
        <p:blipFill>
          <a:blip r:embed="rId3" cstate="print"/>
          <a:stretch>
            <a:fillRect/>
          </a:stretch>
        </p:blipFill>
        <p:spPr>
          <a:xfrm>
            <a:off x="2343150" y="2476501"/>
            <a:ext cx="6943725" cy="3629024"/>
          </a:xfrm>
          <a:prstGeom prst="rect">
            <a:avLst/>
          </a:prstGeom>
          <a:ln>
            <a:solidFill>
              <a:srgbClr val="002060"/>
            </a:solidFill>
          </a:ln>
        </p:spPr>
      </p:pic>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16</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Προσκλητήριο</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6" y="2409986"/>
            <a:ext cx="10972800" cy="1154162"/>
          </a:xfrm>
          <a:prstGeom prst="rect">
            <a:avLst/>
          </a:prstGeom>
          <a:noFill/>
        </p:spPr>
        <p:txBody>
          <a:bodyPr wrap="square" rtlCol="0">
            <a:spAutoFit/>
          </a:bodyPr>
          <a:lstStyle/>
          <a:p>
            <a:pPr marL="342900" indent="-342900">
              <a:lnSpc>
                <a:spcPct val="150000"/>
              </a:lnSpc>
            </a:pPr>
            <a:r>
              <a:rPr lang="el-GR" sz="1800" dirty="0" smtClean="0">
                <a:solidFill>
                  <a:srgbClr val="002060"/>
                </a:solidFill>
              </a:rPr>
              <a:t>      </a:t>
            </a: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pic>
        <p:nvPicPr>
          <p:cNvPr id="2050" name="Picture 2"/>
          <p:cNvPicPr>
            <a:picLocks noChangeAspect="1" noChangeArrowheads="1"/>
          </p:cNvPicPr>
          <p:nvPr/>
        </p:nvPicPr>
        <p:blipFill>
          <a:blip r:embed="rId3" cstate="print"/>
          <a:srcRect/>
          <a:stretch>
            <a:fillRect/>
          </a:stretch>
        </p:blipFill>
        <p:spPr bwMode="auto">
          <a:xfrm>
            <a:off x="2257425" y="2663688"/>
            <a:ext cx="7010400" cy="3220278"/>
          </a:xfrm>
          <a:prstGeom prst="rect">
            <a:avLst/>
          </a:prstGeom>
          <a:noFill/>
          <a:ln w="9525">
            <a:noFill/>
            <a:miter lim="800000"/>
            <a:headEnd/>
            <a:tailEnd/>
          </a:ln>
        </p:spPr>
      </p:pic>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2</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953145" y="1511085"/>
            <a:ext cx="9407472" cy="774916"/>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ΙΙΙ ΕΟΤ</a:t>
            </a:r>
            <a:endParaRPr lang="el-GR" sz="2400" dirty="0">
              <a:solidFill>
                <a:srgbClr val="000099"/>
              </a:solidFill>
              <a:ea typeface="Calibri" panose="020F0502020204030204" pitchFamily="34" charset="0"/>
              <a:cs typeface="Times New Roman" panose="02020603050405020304" pitchFamily="18" charset="0"/>
            </a:endParaRPr>
          </a:p>
        </p:txBody>
      </p:sp>
      <p:sp>
        <p:nvSpPr>
          <p:cNvPr id="11" name="Rectangle 3"/>
          <p:cNvSpPr>
            <a:spLocks noChangeArrowheads="1"/>
          </p:cNvSpPr>
          <p:nvPr/>
        </p:nvSpPr>
        <p:spPr bwMode="auto">
          <a:xfrm>
            <a:off x="945396" y="2628900"/>
            <a:ext cx="9422969" cy="3144218"/>
          </a:xfrm>
          <a:prstGeom prst="rect">
            <a:avLst/>
          </a:prstGeom>
          <a:no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just"/>
            <a:r>
              <a:rPr lang="el-GR" sz="1800" dirty="0" smtClean="0">
                <a:solidFill>
                  <a:srgbClr val="002E8A"/>
                </a:solidFill>
                <a:latin typeface="+mn-lt"/>
                <a:ea typeface="Calibri" panose="020F0502020204030204" pitchFamily="34" charset="0"/>
                <a:cs typeface="Times New Roman" panose="02020603050405020304" pitchFamily="18" charset="0"/>
              </a:rPr>
              <a:t>Έχουν περάσει εβδομήντα οκτώ χρόνια από τότε που ένα μικρό ελληνικό εκστρατευτικό σώμα, η ΙΙΙ Ελληνική Ορεινή Ταξιαρχία (ΕΟΤ), είχε καθοριστική συμβολή στην προσπάθεια των συμμάχων να απωθήσουν του Γερμανούς από την ιταλική χερσόνησο κατά τον Β΄ Παγκόσμιο Πόλεμο. </a:t>
            </a:r>
          </a:p>
          <a:p>
            <a:pPr algn="just"/>
            <a:endParaRPr lang="el-GR" sz="1800" dirty="0" smtClean="0">
              <a:solidFill>
                <a:srgbClr val="002E8A"/>
              </a:solidFill>
              <a:latin typeface="+mn-lt"/>
              <a:ea typeface="Calibri" panose="020F0502020204030204" pitchFamily="34" charset="0"/>
              <a:cs typeface="Times New Roman" panose="02020603050405020304" pitchFamily="18" charset="0"/>
            </a:endParaRPr>
          </a:p>
          <a:p>
            <a:pPr algn="just"/>
            <a:r>
              <a:rPr lang="el-GR" sz="1800" dirty="0" smtClean="0">
                <a:solidFill>
                  <a:srgbClr val="002E8A"/>
                </a:solidFill>
                <a:latin typeface="+mn-lt"/>
                <a:ea typeface="Calibri" panose="020F0502020204030204" pitchFamily="34" charset="0"/>
                <a:cs typeface="Times New Roman" panose="02020603050405020304" pitchFamily="18" charset="0"/>
              </a:rPr>
              <a:t>Οι επιτυχίες της ΙΙΙ ΕΟΤ, δύο χρόνια μετά τη μάχη του (Ελ) Αλαμέιν, επανέφερε την Ελλάδα στο συμμαχικό στρατόπεδο εξασφαλίζοντας της το αναγκαίο περιθώριο για την προβολή των θέσεών της και τη διεκδίκηση εδαφικών απαιτήσεων στο συνέδριο ειρήνης που ακολουθούσε.  </a:t>
            </a:r>
          </a:p>
          <a:p>
            <a:pPr algn="ctr"/>
            <a:endParaRPr lang="el-GR" sz="1800" i="1" dirty="0">
              <a:solidFill>
                <a:srgbClr val="002E8A"/>
              </a:solidFill>
              <a:latin typeface="+mn-lt"/>
              <a:ea typeface="Calibri" panose="020F0502020204030204" pitchFamily="34" charset="0"/>
              <a:cs typeface="Times New Roman" panose="02020603050405020304" pitchFamily="18" charset="0"/>
            </a:endParaRPr>
          </a:p>
          <a:p>
            <a:pPr algn="r"/>
            <a:endParaRPr lang="el-GR" dirty="0" smtClean="0">
              <a:solidFill>
                <a:srgbClr val="002E8A"/>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07455039"/>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3</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ΙΣΤΟΡΙΚΟ ΠΛΑΙΣΙΟ</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6" y="2409986"/>
            <a:ext cx="10972800" cy="489364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l-GR" sz="1800" dirty="0" smtClean="0">
                <a:solidFill>
                  <a:srgbClr val="002060"/>
                </a:solidFill>
              </a:rPr>
              <a:t>Λίγες ημέρες πριν την κατάληψη της Αθήνας, ο Βασιλιάς, η Κυβέρνηση και οι στρατιωτικές Δυνάμεις αναχώρησαν για την Κρήτη.</a:t>
            </a:r>
          </a:p>
          <a:p>
            <a:pPr marL="342900" indent="-342900" algn="just">
              <a:lnSpc>
                <a:spcPct val="150000"/>
              </a:lnSpc>
              <a:buFont typeface="Wingdings" panose="05000000000000000000" pitchFamily="2" charset="2"/>
              <a:buChar char="§"/>
            </a:pPr>
            <a:r>
              <a:rPr lang="el-GR" sz="1800" dirty="0" smtClean="0">
                <a:solidFill>
                  <a:srgbClr val="002060"/>
                </a:solidFill>
              </a:rPr>
              <a:t>27 Απριλίου 1941, κατάληψη της Αθήνας από τις Δυνάμεις του άξονα.</a:t>
            </a:r>
          </a:p>
          <a:p>
            <a:pPr marL="342900" indent="-342900" algn="just">
              <a:lnSpc>
                <a:spcPct val="150000"/>
              </a:lnSpc>
              <a:buFont typeface="Wingdings" panose="05000000000000000000" pitchFamily="2" charset="2"/>
              <a:buChar char="§"/>
            </a:pPr>
            <a:r>
              <a:rPr lang="el-GR" sz="1800" dirty="0" smtClean="0">
                <a:solidFill>
                  <a:srgbClr val="002060"/>
                </a:solidFill>
              </a:rPr>
              <a:t>Δυσμενής εξέλιξη του αγώνα στην Κρήτη και εκ νέου διαφυγή των ελληνικών αρχών στην Αλεξάνδρεια της Αιγύπτου όπου συγκροτείται ο ελληνικός στρατός.</a:t>
            </a:r>
          </a:p>
          <a:p>
            <a:pPr marL="342900" indent="-342900" algn="just">
              <a:lnSpc>
                <a:spcPct val="150000"/>
              </a:lnSpc>
              <a:buFont typeface="Wingdings" panose="05000000000000000000" pitchFamily="2" charset="2"/>
              <a:buChar char="§"/>
            </a:pPr>
            <a:r>
              <a:rPr lang="el-GR" sz="1800" dirty="0" smtClean="0">
                <a:solidFill>
                  <a:srgbClr val="002060"/>
                </a:solidFill>
              </a:rPr>
              <a:t> Με το στασιαστικό κίνημα τον Απρίλιο 1944 οι ελληνικές Μονάδες στρατού της Μέσης Ανατολής διαλύονται.</a:t>
            </a:r>
          </a:p>
          <a:p>
            <a:pPr marL="342900" indent="-342900" algn="just">
              <a:lnSpc>
                <a:spcPct val="150000"/>
              </a:lnSpc>
              <a:buFont typeface="Wingdings" panose="05000000000000000000" pitchFamily="2" charset="2"/>
              <a:buChar char="§"/>
            </a:pPr>
            <a:r>
              <a:rPr lang="el-GR" sz="1800" dirty="0" smtClean="0">
                <a:solidFill>
                  <a:srgbClr val="002060"/>
                </a:solidFill>
              </a:rPr>
              <a:t>Μετά την καταστολή του κινήματος αποφασίζεται στις 31 Μαΐου 1944 η ανασυγκρότηση του Στρατού μέσα από την οποία συγκροτείται η ΙΙΙ ΕΟΤ.</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4</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ΣΥΓΚΡΟΤΗΣΗ</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6" y="2409986"/>
            <a:ext cx="10972800" cy="447814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l-GR" sz="1800" dirty="0" smtClean="0">
                <a:solidFill>
                  <a:srgbClr val="002060"/>
                </a:solidFill>
              </a:rPr>
              <a:t>Η ταχύτατη συγκρότηση της διήρκησε από 11 έως 18 </a:t>
            </a:r>
            <a:r>
              <a:rPr lang="el-GR" sz="1800" dirty="0" smtClean="0">
                <a:solidFill>
                  <a:srgbClr val="002060"/>
                </a:solidFill>
              </a:rPr>
              <a:t>Ι</a:t>
            </a:r>
            <a:r>
              <a:rPr lang="el-GR" sz="1800" dirty="0" smtClean="0">
                <a:solidFill>
                  <a:srgbClr val="002060"/>
                </a:solidFill>
              </a:rPr>
              <a:t>ουνίου </a:t>
            </a:r>
            <a:r>
              <a:rPr lang="el-GR" sz="1800" dirty="0" smtClean="0">
                <a:solidFill>
                  <a:srgbClr val="002060"/>
                </a:solidFill>
              </a:rPr>
              <a:t>1944.</a:t>
            </a:r>
          </a:p>
          <a:p>
            <a:pPr marL="342900" indent="-342900" algn="just">
              <a:lnSpc>
                <a:spcPct val="150000"/>
              </a:lnSpc>
              <a:buFont typeface="Wingdings" panose="05000000000000000000" pitchFamily="2" charset="2"/>
              <a:buChar char="§"/>
            </a:pPr>
            <a:r>
              <a:rPr lang="el-GR" sz="1800" dirty="0" smtClean="0">
                <a:solidFill>
                  <a:srgbClr val="002060"/>
                </a:solidFill>
              </a:rPr>
              <a:t>Διοικητής της Ταξιαρχίας ορίστηκε ο </a:t>
            </a:r>
            <a:r>
              <a:rPr lang="el-GR" sz="1800" dirty="0" err="1" smtClean="0">
                <a:solidFill>
                  <a:srgbClr val="002060"/>
                </a:solidFill>
              </a:rPr>
              <a:t>Σχης</a:t>
            </a:r>
            <a:r>
              <a:rPr lang="el-GR" sz="1800" dirty="0" smtClean="0">
                <a:solidFill>
                  <a:srgbClr val="002060"/>
                </a:solidFill>
              </a:rPr>
              <a:t> (ΠΖ) Θρασύβουλος </a:t>
            </a:r>
            <a:r>
              <a:rPr lang="el-GR" sz="1800" dirty="0" err="1" smtClean="0">
                <a:solidFill>
                  <a:srgbClr val="002060"/>
                </a:solidFill>
              </a:rPr>
              <a:t>Τσακαλώτος</a:t>
            </a:r>
            <a:r>
              <a:rPr lang="el-GR" sz="1800" dirty="0" smtClean="0">
                <a:solidFill>
                  <a:srgbClr val="002060"/>
                </a:solidFill>
              </a:rPr>
              <a:t>.</a:t>
            </a:r>
          </a:p>
          <a:p>
            <a:pPr marL="342900" indent="-342900" algn="just">
              <a:lnSpc>
                <a:spcPct val="150000"/>
              </a:lnSpc>
              <a:buFont typeface="Wingdings" panose="05000000000000000000" pitchFamily="2" charset="2"/>
              <a:buChar char="§"/>
            </a:pPr>
            <a:r>
              <a:rPr lang="el-GR" sz="1800" dirty="0" smtClean="0">
                <a:solidFill>
                  <a:srgbClr val="002060"/>
                </a:solidFill>
              </a:rPr>
              <a:t>Περιλάμβανε τρία Τάγματα Πεζικού, Σύνταγμα Πεδινού Πυροβολικού, Λόχο Μηχανικού, τμήμα Διαβιβάσεων, τμήμα Πεδινού Χειρουργείου, Λόχο Ενισχύσεων, ομάδα Στρατονομίας και τμήματα υποστήριξης ΔΜ.</a:t>
            </a:r>
          </a:p>
          <a:p>
            <a:pPr marL="342900" indent="-342900" algn="just">
              <a:lnSpc>
                <a:spcPct val="150000"/>
              </a:lnSpc>
              <a:buFont typeface="Wingdings" panose="05000000000000000000" pitchFamily="2" charset="2"/>
              <a:buChar char="§"/>
            </a:pPr>
            <a:r>
              <a:rPr lang="el-GR" sz="1800" dirty="0" smtClean="0">
                <a:solidFill>
                  <a:srgbClr val="002060"/>
                </a:solidFill>
              </a:rPr>
              <a:t> Σύνολο Δύναμης : 3.377 άνδρες</a:t>
            </a:r>
          </a:p>
          <a:p>
            <a:pPr marL="342900" indent="-342900" algn="just">
              <a:lnSpc>
                <a:spcPct val="150000"/>
              </a:lnSpc>
              <a:buFont typeface="Wingdings" panose="05000000000000000000" pitchFamily="2" charset="2"/>
              <a:buChar char="§"/>
            </a:pPr>
            <a:r>
              <a:rPr lang="el-GR" sz="1800" dirty="0" smtClean="0">
                <a:solidFill>
                  <a:srgbClr val="002060"/>
                </a:solidFill>
              </a:rPr>
              <a:t>Εκπαιδεύτηκε πριν την αναχώρησή της για την Ιταλία για πέντε ολόκληρες εβδομάδες στο βρετανικό Κέντρο Εκπαιδεύσεως Ορεινού Αγώνα στην Τρίπολη του Λιβάνου.</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5</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ΙΤΑΛΙΚΟ ΘΕΑΤΡΟ ΕΠΙΧΕΙΡΗΣΕΩΝ</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6" y="2409986"/>
            <a:ext cx="10972800" cy="406265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l-GR" sz="1800" dirty="0" smtClean="0">
                <a:solidFill>
                  <a:srgbClr val="002060"/>
                </a:solidFill>
              </a:rPr>
              <a:t>Η ΙΙΙ ΕΟΤ μεταφέρθηκε στην Ιταλία στις 11 Αυγούστου 1944.</a:t>
            </a:r>
          </a:p>
          <a:p>
            <a:pPr marL="342900" indent="-342900" algn="just">
              <a:lnSpc>
                <a:spcPct val="150000"/>
              </a:lnSpc>
              <a:buFont typeface="Wingdings" panose="05000000000000000000" pitchFamily="2" charset="2"/>
              <a:buChar char="§"/>
            </a:pPr>
            <a:r>
              <a:rPr lang="el-GR" sz="1800" dirty="0" smtClean="0">
                <a:solidFill>
                  <a:srgbClr val="002060"/>
                </a:solidFill>
              </a:rPr>
              <a:t>Τα συμμαχικά στρατεύματα στην Ιταλία αποτελούνται από την 5</a:t>
            </a:r>
            <a:r>
              <a:rPr lang="el-GR" sz="1800" baseline="30000" dirty="0" smtClean="0">
                <a:solidFill>
                  <a:srgbClr val="002060"/>
                </a:solidFill>
              </a:rPr>
              <a:t>η</a:t>
            </a:r>
            <a:r>
              <a:rPr lang="el-GR" sz="1800" dirty="0" smtClean="0">
                <a:solidFill>
                  <a:srgbClr val="002060"/>
                </a:solidFill>
              </a:rPr>
              <a:t> αμερικανική Στρατιά στον δυτικό τομέα και την 8</a:t>
            </a:r>
            <a:r>
              <a:rPr lang="el-GR" sz="1800" baseline="30000" dirty="0" smtClean="0">
                <a:solidFill>
                  <a:srgbClr val="002060"/>
                </a:solidFill>
              </a:rPr>
              <a:t>η</a:t>
            </a:r>
            <a:r>
              <a:rPr lang="el-GR" sz="1800" dirty="0" smtClean="0">
                <a:solidFill>
                  <a:srgbClr val="002060"/>
                </a:solidFill>
              </a:rPr>
              <a:t> βρετανική Στρατιά στον ανατολικό τομέα κατά μήκος της Αδριατικής. Σύνολο Μεραρχιών: 20 </a:t>
            </a:r>
          </a:p>
          <a:p>
            <a:pPr marL="342900" indent="-342900" algn="just">
              <a:lnSpc>
                <a:spcPct val="150000"/>
              </a:lnSpc>
              <a:buFont typeface="Wingdings" panose="05000000000000000000" pitchFamily="2" charset="2"/>
              <a:buChar char="§"/>
            </a:pPr>
            <a:r>
              <a:rPr lang="el-GR" sz="1800" dirty="0" smtClean="0">
                <a:solidFill>
                  <a:srgbClr val="002060"/>
                </a:solidFill>
              </a:rPr>
              <a:t>Στο πλαίσιο της επιχείρησης «Ελαία», οι συμμαχικές δυνάμεις είχαν προωθηθεί βόρεια απέναντι από τη λεγόμενη «Γοτθική Γραμμή» με σκοπό τη διάσπασή της και την προώθηση τους προς την κοιλάδα του Πάδου.</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6</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ΙΤΑΛΙΚΟ ΘΕΑΤΡΟ ΕΠΙΧΕΙΡΗΣΕΩΝ</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6" y="2409986"/>
            <a:ext cx="10972800" cy="364715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l-GR" sz="1800" dirty="0" smtClean="0">
                <a:solidFill>
                  <a:srgbClr val="002060"/>
                </a:solidFill>
              </a:rPr>
              <a:t>Το γερμανικό σχέδιο για τη συγκρότηση των συμμαχικών στρατευμάτων το είχε καθορίσει ο ίδιος ο Χίτλερ από το 1943 ήδη.</a:t>
            </a:r>
          </a:p>
          <a:p>
            <a:pPr marL="342900" indent="-342900" algn="just">
              <a:lnSpc>
                <a:spcPct val="150000"/>
              </a:lnSpc>
              <a:buFont typeface="Wingdings" panose="05000000000000000000" pitchFamily="2" charset="2"/>
              <a:buChar char="§"/>
            </a:pPr>
            <a:r>
              <a:rPr lang="el-GR" sz="1800" dirty="0" smtClean="0">
                <a:solidFill>
                  <a:srgbClr val="002060"/>
                </a:solidFill>
              </a:rPr>
              <a:t>Προέβλεπε την αμυντική εγκατάσταση στη «Γοτθική Γραμμή» με δύο Στρατιές συνολικής δύναμης είκοσι οκτώ Μεραρχιών.</a:t>
            </a:r>
          </a:p>
          <a:p>
            <a:pPr marL="342900" indent="-342900" algn="just">
              <a:lnSpc>
                <a:spcPct val="150000"/>
              </a:lnSpc>
              <a:buFont typeface="Wingdings" panose="05000000000000000000" pitchFamily="2" charset="2"/>
              <a:buChar char="§"/>
            </a:pPr>
            <a:r>
              <a:rPr lang="el-GR" sz="1800" dirty="0" smtClean="0">
                <a:solidFill>
                  <a:srgbClr val="002060"/>
                </a:solidFill>
              </a:rPr>
              <a:t>Το συνολικό ανάπτυγμα της Γοτθικής Γραμμής» ήταν περίπου 350 ΧΛΜ και εκτεινόταν από την Πίζα έως το Ρίμινι στην Αδριατική. Διέθετε αντιαρματικά έργα, ναρκοπέδια και χαρακώματα.</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7</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Οι επιχειρήσεις της ΙΙΙ ΕΟΤ</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6" y="2409986"/>
            <a:ext cx="10972800" cy="364715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l-GR" sz="1800" dirty="0" smtClean="0">
                <a:solidFill>
                  <a:srgbClr val="002060"/>
                </a:solidFill>
              </a:rPr>
              <a:t>Στην ΙΙΙ ΕΟΤ ανατέθηκε ως αποστολή να καλύψει το δεξιό πλευρό της 1</a:t>
            </a:r>
            <a:r>
              <a:rPr lang="el-GR" sz="1800" baseline="30000" dirty="0" smtClean="0">
                <a:solidFill>
                  <a:srgbClr val="002060"/>
                </a:solidFill>
              </a:rPr>
              <a:t>ης</a:t>
            </a:r>
            <a:r>
              <a:rPr lang="el-GR" sz="1800" dirty="0" smtClean="0">
                <a:solidFill>
                  <a:srgbClr val="002060"/>
                </a:solidFill>
              </a:rPr>
              <a:t> καναδικής Μεραρχίας στη σχεδιαζόμενη επίθεση εναντίον της πόλης Ρίμινι.</a:t>
            </a:r>
          </a:p>
          <a:p>
            <a:pPr marL="342900" indent="-342900" algn="just">
              <a:lnSpc>
                <a:spcPct val="150000"/>
              </a:lnSpc>
              <a:buFont typeface="Wingdings" panose="05000000000000000000" pitchFamily="2" charset="2"/>
              <a:buChar char="§"/>
            </a:pPr>
            <a:r>
              <a:rPr lang="el-GR" sz="1800" dirty="0" smtClean="0">
                <a:solidFill>
                  <a:srgbClr val="002060"/>
                </a:solidFill>
              </a:rPr>
              <a:t>Οι επιχειρήσεις για την Ταξιαρχία άρχισαν στις 9 Σεπτεμβρίου 1944 όταν ήρθε αντιμέτωπη με νυκτερινές εχθρικές περιπόλους. Έκτοτε, ανέπτυξε αναγνωριστική και </a:t>
            </a:r>
            <a:r>
              <a:rPr lang="el-GR" sz="1800" dirty="0" err="1" smtClean="0">
                <a:solidFill>
                  <a:srgbClr val="002060"/>
                </a:solidFill>
              </a:rPr>
              <a:t>περιπολιακή</a:t>
            </a:r>
            <a:r>
              <a:rPr lang="el-GR" sz="1800" dirty="0" smtClean="0">
                <a:solidFill>
                  <a:srgbClr val="002060"/>
                </a:solidFill>
              </a:rPr>
              <a:t> δραστηριότητα προς το χωρίο Σαν Λορέντζο και τους οικισμούς </a:t>
            </a:r>
            <a:r>
              <a:rPr lang="el-GR" sz="1800" dirty="0" err="1" smtClean="0">
                <a:solidFill>
                  <a:srgbClr val="002060"/>
                </a:solidFill>
              </a:rPr>
              <a:t>Μοναλντίνι</a:t>
            </a:r>
            <a:r>
              <a:rPr lang="el-GR" sz="1800" dirty="0" smtClean="0">
                <a:solidFill>
                  <a:srgbClr val="002060"/>
                </a:solidFill>
              </a:rPr>
              <a:t> και </a:t>
            </a:r>
            <a:r>
              <a:rPr lang="el-GR" sz="1800" dirty="0" err="1" smtClean="0">
                <a:solidFill>
                  <a:srgbClr val="002060"/>
                </a:solidFill>
              </a:rPr>
              <a:t>Μοντιτσέλι</a:t>
            </a:r>
            <a:r>
              <a:rPr lang="el-GR" sz="1800" dirty="0" smtClean="0">
                <a:solidFill>
                  <a:srgbClr val="002060"/>
                </a:solidFill>
              </a:rPr>
              <a:t> προς εξακρίβωση των θέσεων του εχθρού.   </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8</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Οι επιχειρήσεις της ΙΙΙ ΕΟΤ</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7" y="2409986"/>
            <a:ext cx="5858360" cy="3647152"/>
          </a:xfrm>
          <a:prstGeom prst="rect">
            <a:avLst/>
          </a:prstGeom>
          <a:noFill/>
        </p:spPr>
        <p:txBody>
          <a:bodyPr wrap="square" rtlCol="0">
            <a:spAutoFit/>
          </a:bodyPr>
          <a:lstStyle/>
          <a:p>
            <a:pPr marL="342900" indent="-342900">
              <a:lnSpc>
                <a:spcPct val="150000"/>
              </a:lnSpc>
            </a:pPr>
            <a:r>
              <a:rPr lang="el-GR" sz="1800" dirty="0" smtClean="0">
                <a:solidFill>
                  <a:srgbClr val="002060"/>
                </a:solidFill>
              </a:rPr>
              <a:t>     Νύκτα 14 /15 Σεπτεμβρίου γενική επίθεση της ΙΙΙ ΕΟΤ σε τρείς κατευθύνσεις:</a:t>
            </a:r>
          </a:p>
          <a:p>
            <a:pPr marL="342900" indent="-342900">
              <a:lnSpc>
                <a:spcPct val="150000"/>
              </a:lnSpc>
            </a:pPr>
            <a:endParaRPr lang="el-GR" sz="1800" dirty="0" smtClean="0">
              <a:solidFill>
                <a:srgbClr val="002060"/>
              </a:solidFill>
            </a:endParaRPr>
          </a:p>
          <a:p>
            <a:pPr marL="342900" indent="-342900">
              <a:lnSpc>
                <a:spcPct val="150000"/>
              </a:lnSpc>
              <a:buFontTx/>
              <a:buChar char="-"/>
            </a:pPr>
            <a:r>
              <a:rPr lang="el-GR" sz="1800" dirty="0" smtClean="0">
                <a:solidFill>
                  <a:srgbClr val="002060"/>
                </a:solidFill>
              </a:rPr>
              <a:t>1</a:t>
            </a:r>
            <a:r>
              <a:rPr lang="el-GR" sz="1800" baseline="30000" dirty="0" smtClean="0">
                <a:solidFill>
                  <a:srgbClr val="002060"/>
                </a:solidFill>
              </a:rPr>
              <a:t>ο</a:t>
            </a:r>
            <a:r>
              <a:rPr lang="el-GR" sz="1800" dirty="0" smtClean="0">
                <a:solidFill>
                  <a:srgbClr val="002060"/>
                </a:solidFill>
              </a:rPr>
              <a:t> Τάγμα προς </a:t>
            </a:r>
            <a:r>
              <a:rPr lang="el-GR" sz="1800" dirty="0" err="1" smtClean="0">
                <a:solidFill>
                  <a:srgbClr val="002060"/>
                </a:solidFill>
              </a:rPr>
              <a:t>Μοντιτσέλι</a:t>
            </a:r>
            <a:endParaRPr lang="el-GR" sz="1800" dirty="0" smtClean="0">
              <a:solidFill>
                <a:srgbClr val="002060"/>
              </a:solidFill>
            </a:endParaRPr>
          </a:p>
          <a:p>
            <a:pPr marL="342900" indent="-342900">
              <a:lnSpc>
                <a:spcPct val="150000"/>
              </a:lnSpc>
              <a:buFontTx/>
              <a:buChar char="-"/>
            </a:pPr>
            <a:r>
              <a:rPr lang="el-GR" sz="1800" dirty="0" smtClean="0">
                <a:solidFill>
                  <a:srgbClr val="002060"/>
                </a:solidFill>
              </a:rPr>
              <a:t>2</a:t>
            </a:r>
            <a:r>
              <a:rPr lang="el-GR" sz="1800" baseline="30000" dirty="0" smtClean="0">
                <a:solidFill>
                  <a:srgbClr val="002060"/>
                </a:solidFill>
              </a:rPr>
              <a:t>ο</a:t>
            </a:r>
            <a:r>
              <a:rPr lang="el-GR" sz="1800" dirty="0" smtClean="0">
                <a:solidFill>
                  <a:srgbClr val="002060"/>
                </a:solidFill>
              </a:rPr>
              <a:t> Τάγμα προς </a:t>
            </a:r>
            <a:r>
              <a:rPr lang="el-GR" sz="1800" dirty="0" err="1" smtClean="0">
                <a:solidFill>
                  <a:srgbClr val="002060"/>
                </a:solidFill>
              </a:rPr>
              <a:t>Μοναλντίνι</a:t>
            </a:r>
            <a:endParaRPr lang="el-GR" sz="1800" dirty="0" smtClean="0">
              <a:solidFill>
                <a:srgbClr val="002060"/>
              </a:solidFill>
            </a:endParaRPr>
          </a:p>
          <a:p>
            <a:pPr marL="342900" indent="-342900">
              <a:lnSpc>
                <a:spcPct val="150000"/>
              </a:lnSpc>
              <a:buFontTx/>
              <a:buChar char="-"/>
            </a:pPr>
            <a:r>
              <a:rPr lang="el-GR" sz="1800" dirty="0" smtClean="0">
                <a:solidFill>
                  <a:srgbClr val="002060"/>
                </a:solidFill>
              </a:rPr>
              <a:t>3</a:t>
            </a:r>
            <a:r>
              <a:rPr lang="el-GR" sz="1800" baseline="30000" dirty="0" smtClean="0">
                <a:solidFill>
                  <a:srgbClr val="002060"/>
                </a:solidFill>
              </a:rPr>
              <a:t>ο</a:t>
            </a:r>
            <a:r>
              <a:rPr lang="el-GR" sz="1800" dirty="0" smtClean="0">
                <a:solidFill>
                  <a:srgbClr val="002060"/>
                </a:solidFill>
              </a:rPr>
              <a:t> Τάγμα προς </a:t>
            </a:r>
            <a:r>
              <a:rPr lang="el-GR" sz="1800" dirty="0" err="1" smtClean="0">
                <a:solidFill>
                  <a:srgbClr val="002060"/>
                </a:solidFill>
              </a:rPr>
              <a:t>Μπατάρα</a:t>
            </a:r>
            <a:endParaRPr lang="el-GR" sz="1800" dirty="0" smtClean="0">
              <a:solidFill>
                <a:srgbClr val="002060"/>
              </a:solidFill>
            </a:endParaRP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pic>
        <p:nvPicPr>
          <p:cNvPr id="1026" name="Picture 2"/>
          <p:cNvPicPr>
            <a:picLocks noChangeAspect="1" noChangeArrowheads="1"/>
          </p:cNvPicPr>
          <p:nvPr/>
        </p:nvPicPr>
        <p:blipFill>
          <a:blip r:embed="rId3" cstate="print"/>
          <a:srcRect/>
          <a:stretch>
            <a:fillRect/>
          </a:stretch>
        </p:blipFill>
        <p:spPr bwMode="auto">
          <a:xfrm>
            <a:off x="5891249" y="2526815"/>
            <a:ext cx="5444519" cy="3559878"/>
          </a:xfrm>
          <a:prstGeom prst="rect">
            <a:avLst/>
          </a:prstGeom>
          <a:noFill/>
          <a:ln w="9525">
            <a:noFill/>
            <a:miter lim="800000"/>
            <a:headEnd/>
            <a:tailEnd/>
          </a:ln>
        </p:spPr>
      </p:pic>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6 - Ορθογώνιο"/>
          <p:cNvSpPr>
            <a:spLocks noChangeArrowheads="1"/>
          </p:cNvSpPr>
          <p:nvPr/>
        </p:nvSpPr>
        <p:spPr bwMode="auto">
          <a:xfrm>
            <a:off x="782639" y="248290"/>
            <a:ext cx="3338986" cy="523220"/>
          </a:xfrm>
          <a:prstGeom prst="rect">
            <a:avLst/>
          </a:prstGeom>
          <a:noFill/>
          <a:ln w="9525">
            <a:noFill/>
            <a:miter lim="800000"/>
            <a:headEnd/>
            <a:tailEnd/>
          </a:ln>
        </p:spPr>
        <p:txBody>
          <a:bodyPr wrap="square">
            <a:spAutoFit/>
          </a:bodyPr>
          <a:lstStyle/>
          <a:p>
            <a:pPr eaLnBrk="1" hangingPunct="1"/>
            <a:r>
              <a:rPr lang="el-GR" altLang="el-GR" dirty="0">
                <a:solidFill>
                  <a:srgbClr val="0066FF"/>
                </a:solidFill>
              </a:rPr>
              <a:t>ΓΕΝΙΚΟ ΕΠΙΤΕΛΕΙΟ ΣΤΡΑΤΟΥ </a:t>
            </a:r>
          </a:p>
          <a:p>
            <a:pPr eaLnBrk="1" hangingPunct="1"/>
            <a:r>
              <a:rPr lang="el-GR" altLang="el-GR" dirty="0" smtClean="0">
                <a:solidFill>
                  <a:srgbClr val="0066FF"/>
                </a:solidFill>
              </a:rPr>
              <a:t>Δ4 (ΔΙΕΥΘΥΝΣΗ ΙΣΤΟΡΙΑΣ ΣΤΡΑΤΟΥ)</a:t>
            </a:r>
            <a:endParaRPr lang="el-GR" altLang="el-GR" dirty="0">
              <a:solidFill>
                <a:srgbClr val="0066FF"/>
              </a:solidFill>
            </a:endParaRPr>
          </a:p>
        </p:txBody>
      </p:sp>
      <p:sp>
        <p:nvSpPr>
          <p:cNvPr id="9" name="8 - Θέση αριθμού διαφάνειας"/>
          <p:cNvSpPr>
            <a:spLocks noGrp="1"/>
          </p:cNvSpPr>
          <p:nvPr>
            <p:ph type="sldNum" sz="quarter" idx="11"/>
          </p:nvPr>
        </p:nvSpPr>
        <p:spPr/>
        <p:txBody>
          <a:bodyPr/>
          <a:lstStyle/>
          <a:p>
            <a:fld id="{CEB4EF92-E7F0-4141-AFC9-7387A962C930}" type="slidenum">
              <a:rPr lang="el-GR" altLang="el-GR" smtClean="0"/>
              <a:pPr/>
              <a:t>9</a:t>
            </a:fld>
            <a:endParaRPr lang="el-GR" altLang="el-GR" dirty="0"/>
          </a:p>
        </p:txBody>
      </p:sp>
      <p:sp>
        <p:nvSpPr>
          <p:cNvPr id="10" name="Rectangle 3"/>
          <p:cNvSpPr>
            <a:spLocks noChangeArrowheads="1"/>
          </p:cNvSpPr>
          <p:nvPr/>
        </p:nvSpPr>
        <p:spPr bwMode="auto">
          <a:xfrm>
            <a:off x="919056" y="846267"/>
            <a:ext cx="6989422" cy="475299"/>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92075" tIns="46038" rIns="92075" bIns="46038" anchor="ctr"/>
          <a:lstStyle/>
          <a:p>
            <a:pPr algn="ctr">
              <a:defRPr/>
            </a:pPr>
            <a:r>
              <a:rPr lang="el-GR" sz="2400" dirty="0" smtClean="0">
                <a:solidFill>
                  <a:schemeClr val="accent3">
                    <a:lumMod val="75000"/>
                  </a:schemeClr>
                </a:solidFill>
              </a:rPr>
              <a:t>ΙΣΤΟΡΙΚΟ ΑΦΙΕΡΩΜΑ ΜΗΝΟΣ ΣΕΠΤΕΜΒΡΙΟΥ</a:t>
            </a:r>
            <a:endParaRPr lang="el-GR" sz="2400" dirty="0">
              <a:solidFill>
                <a:schemeClr val="accent3">
                  <a:lumMod val="75000"/>
                </a:schemeClr>
              </a:solidFill>
            </a:endParaRPr>
          </a:p>
        </p:txBody>
      </p:sp>
      <p:sp>
        <p:nvSpPr>
          <p:cNvPr id="7" name="Rectangle 3"/>
          <p:cNvSpPr>
            <a:spLocks noChangeArrowheads="1"/>
          </p:cNvSpPr>
          <p:nvPr/>
        </p:nvSpPr>
        <p:spPr bwMode="auto">
          <a:xfrm>
            <a:off x="2262254" y="1618769"/>
            <a:ext cx="7002000" cy="808524"/>
          </a:xfrm>
          <a:prstGeom prst="rect">
            <a:avLst/>
          </a:prstGeom>
          <a:gradFill>
            <a:gsLst>
              <a:gs pos="0">
                <a:srgbClr val="5D7EC9"/>
              </a:gs>
              <a:gs pos="50000">
                <a:schemeClr val="accent1">
                  <a:shade val="67500"/>
                  <a:satMod val="115000"/>
                </a:schemeClr>
              </a:gs>
              <a:gs pos="100000">
                <a:schemeClr val="accent1">
                  <a:shade val="100000"/>
                  <a:satMod val="115000"/>
                </a:schemeClr>
              </a:gs>
            </a:gsLst>
            <a:lin ang="5400000" scaled="0"/>
          </a:gradFill>
          <a:ln w="9525" algn="ctr">
            <a:noFill/>
            <a:miter lim="800000"/>
            <a:headEnd/>
            <a:tailEnd/>
          </a:ln>
          <a:effectLst>
            <a:prstShdw prst="shdw17" dist="17961" dir="2700000">
              <a:srgbClr val="000099"/>
            </a:prstShdw>
          </a:effectLst>
          <a:scene3d>
            <a:camera prst="orthographicFront"/>
            <a:lightRig rig="threePt" dir="t"/>
          </a:scene3d>
          <a:sp3d>
            <a:bevelT/>
          </a:sp3d>
        </p:spPr>
        <p:txBody>
          <a:bodyPr lIns="92075" tIns="46038" rIns="92075" bIns="46038" anchor="ctr"/>
          <a:lstStyle/>
          <a:p>
            <a:pPr algn="ctr"/>
            <a:r>
              <a:rPr lang="el-GR" sz="2400" dirty="0" smtClean="0">
                <a:solidFill>
                  <a:srgbClr val="000099"/>
                </a:solidFill>
                <a:ea typeface="Calibri" panose="020F0502020204030204" pitchFamily="34" charset="0"/>
                <a:cs typeface="Times New Roman" panose="02020603050405020304" pitchFamily="18" charset="0"/>
              </a:rPr>
              <a:t>Οι επιχειρήσεις της ΙΙΙ ΕΟΤ</a:t>
            </a:r>
            <a:endParaRPr lang="el-GR" sz="2400" dirty="0">
              <a:solidFill>
                <a:srgbClr val="000099"/>
              </a:solidFill>
              <a:ea typeface="Calibri" panose="020F0502020204030204" pitchFamily="34" charset="0"/>
              <a:cs typeface="Times New Roman" panose="02020603050405020304" pitchFamily="18" charset="0"/>
            </a:endParaRPr>
          </a:p>
        </p:txBody>
      </p:sp>
      <p:sp>
        <p:nvSpPr>
          <p:cNvPr id="8" name="TextBox 10"/>
          <p:cNvSpPr txBox="1"/>
          <p:nvPr/>
        </p:nvSpPr>
        <p:spPr>
          <a:xfrm>
            <a:off x="216977" y="2409986"/>
            <a:ext cx="5858360" cy="4478149"/>
          </a:xfrm>
          <a:prstGeom prst="rect">
            <a:avLst/>
          </a:prstGeom>
          <a:noFill/>
        </p:spPr>
        <p:txBody>
          <a:bodyPr wrap="square" rtlCol="0">
            <a:spAutoFit/>
          </a:bodyPr>
          <a:lstStyle/>
          <a:p>
            <a:pPr marL="342900" indent="-342900"/>
            <a:r>
              <a:rPr lang="el-GR" sz="1800" dirty="0" smtClean="0">
                <a:solidFill>
                  <a:srgbClr val="002060"/>
                </a:solidFill>
              </a:rPr>
              <a:t>      Από τις 15 έως τις 19 Σεπτεμβρίου η Ταξιαρχία ενισχύθηκε και συνέχισε την προς Βορρά επίθεση. Διαβαίνοντας τον ποταμό </a:t>
            </a:r>
            <a:r>
              <a:rPr lang="el-GR" sz="1800" dirty="0" err="1" smtClean="0">
                <a:solidFill>
                  <a:srgbClr val="002060"/>
                </a:solidFill>
              </a:rPr>
              <a:t>Μαράνο</a:t>
            </a:r>
            <a:r>
              <a:rPr lang="el-GR" sz="1800" dirty="0" smtClean="0">
                <a:solidFill>
                  <a:srgbClr val="002060"/>
                </a:solidFill>
              </a:rPr>
              <a:t> κατέλαβε:</a:t>
            </a:r>
          </a:p>
          <a:p>
            <a:pPr marL="342900" indent="-342900"/>
            <a:r>
              <a:rPr lang="el-GR" sz="1800" dirty="0" smtClean="0">
                <a:solidFill>
                  <a:srgbClr val="002060"/>
                </a:solidFill>
              </a:rPr>
              <a:t>      </a:t>
            </a:r>
          </a:p>
          <a:p>
            <a:pPr marL="342900" indent="-342900">
              <a:buFontTx/>
              <a:buChar char="-"/>
            </a:pPr>
            <a:r>
              <a:rPr lang="el-GR" sz="1800" dirty="0" smtClean="0">
                <a:solidFill>
                  <a:srgbClr val="002060"/>
                </a:solidFill>
              </a:rPr>
              <a:t>το </a:t>
            </a:r>
            <a:r>
              <a:rPr lang="el-GR" sz="1800" dirty="0" err="1" smtClean="0">
                <a:solidFill>
                  <a:srgbClr val="002060"/>
                </a:solidFill>
              </a:rPr>
              <a:t>Καζαλέκειο</a:t>
            </a:r>
            <a:r>
              <a:rPr lang="el-GR" sz="1800" dirty="0" smtClean="0">
                <a:solidFill>
                  <a:srgbClr val="002060"/>
                </a:solidFill>
              </a:rPr>
              <a:t> </a:t>
            </a:r>
          </a:p>
          <a:p>
            <a:pPr marL="342900" indent="-342900">
              <a:buFontTx/>
              <a:buChar char="-"/>
            </a:pPr>
            <a:r>
              <a:rPr lang="el-GR" sz="1800" dirty="0" smtClean="0">
                <a:solidFill>
                  <a:srgbClr val="002060"/>
                </a:solidFill>
              </a:rPr>
              <a:t>το αεροδρόμιο του Ρίμινι</a:t>
            </a:r>
          </a:p>
          <a:p>
            <a:pPr marL="342900" indent="-342900">
              <a:buFontTx/>
              <a:buChar char="-"/>
            </a:pPr>
            <a:r>
              <a:rPr lang="el-GR" sz="1800" dirty="0" smtClean="0">
                <a:solidFill>
                  <a:srgbClr val="002060"/>
                </a:solidFill>
              </a:rPr>
              <a:t>Το </a:t>
            </a:r>
            <a:r>
              <a:rPr lang="el-GR" sz="1800" dirty="0" err="1" smtClean="0">
                <a:solidFill>
                  <a:srgbClr val="002060"/>
                </a:solidFill>
              </a:rPr>
              <a:t>Μιραμάρε</a:t>
            </a:r>
            <a:endParaRPr lang="el-GR" sz="1800" dirty="0" smtClean="0">
              <a:solidFill>
                <a:srgbClr val="002060"/>
              </a:solidFill>
            </a:endParaRPr>
          </a:p>
          <a:p>
            <a:pPr marL="342900" indent="-342900"/>
            <a:r>
              <a:rPr lang="el-GR" sz="1800" dirty="0" smtClean="0">
                <a:solidFill>
                  <a:srgbClr val="002060"/>
                </a:solidFill>
              </a:rPr>
              <a:t> </a:t>
            </a:r>
          </a:p>
          <a:p>
            <a:pPr marL="342900" indent="-342900"/>
            <a:r>
              <a:rPr lang="el-GR" sz="1800" dirty="0" smtClean="0">
                <a:solidFill>
                  <a:srgbClr val="002060"/>
                </a:solidFill>
              </a:rPr>
              <a:t>      Στις 19 Σεπτεμβρίου συνέχισε την επίθεση της κατά της πόλης του Ρίμινι σε δύο κατευθύνσεις. </a:t>
            </a:r>
          </a:p>
          <a:p>
            <a:pPr marL="342900" indent="-342900"/>
            <a:r>
              <a:rPr lang="el-GR" sz="1800" dirty="0" smtClean="0">
                <a:solidFill>
                  <a:srgbClr val="002060"/>
                </a:solidFill>
              </a:rPr>
              <a:t>       </a:t>
            </a:r>
          </a:p>
          <a:p>
            <a:pPr marL="342900" indent="-342900">
              <a:lnSpc>
                <a:spcPct val="150000"/>
              </a:lnSpc>
            </a:pPr>
            <a:endParaRPr lang="el-GR" sz="1800" dirty="0" smtClean="0">
              <a:solidFill>
                <a:srgbClr val="002060"/>
              </a:solidFill>
            </a:endParaRPr>
          </a:p>
          <a:p>
            <a:pPr algn="ctr"/>
            <a:endParaRPr lang="el-GR" dirty="0">
              <a:solidFill>
                <a:srgbClr val="002E8A"/>
              </a:solidFill>
            </a:endParaRPr>
          </a:p>
          <a:p>
            <a:pPr algn="ctr"/>
            <a:endParaRPr lang="el-GR" dirty="0" smtClean="0">
              <a:solidFill>
                <a:srgbClr val="002E8A"/>
              </a:solidFill>
            </a:endParaRPr>
          </a:p>
          <a:p>
            <a:pPr algn="ctr"/>
            <a:endParaRPr lang="el-GR" dirty="0">
              <a:solidFill>
                <a:srgbClr val="002E8A"/>
              </a:solidFill>
            </a:endParaRPr>
          </a:p>
        </p:txBody>
      </p:sp>
      <p:pic>
        <p:nvPicPr>
          <p:cNvPr id="11" name="Picture 2"/>
          <p:cNvPicPr>
            <a:picLocks noChangeAspect="1" noChangeArrowheads="1"/>
          </p:cNvPicPr>
          <p:nvPr/>
        </p:nvPicPr>
        <p:blipFill>
          <a:blip r:embed="rId3" cstate="print"/>
          <a:srcRect/>
          <a:stretch>
            <a:fillRect/>
          </a:stretch>
        </p:blipFill>
        <p:spPr bwMode="auto">
          <a:xfrm>
            <a:off x="5891249" y="2526815"/>
            <a:ext cx="5444519" cy="3559878"/>
          </a:xfrm>
          <a:prstGeom prst="rect">
            <a:avLst/>
          </a:prstGeom>
          <a:noFill/>
          <a:ln w="9525">
            <a:noFill/>
            <a:miter lim="800000"/>
            <a:headEnd/>
            <a:tailEnd/>
          </a:ln>
        </p:spPr>
      </p:pic>
    </p:spTree>
    <p:extLst>
      <p:ext uri="{BB962C8B-B14F-4D97-AF65-F5344CB8AC3E}">
        <p14:creationId xmlns:p14="http://schemas.microsoft.com/office/powerpoint/2010/main" xmlns="" val="2927977317"/>
      </p:ext>
    </p:extLst>
  </p:cSld>
  <p:clrMapOvr>
    <a:masterClrMapping/>
  </p:clrMapOvr>
  <mc:AlternateContent xmlns:mc="http://schemas.openxmlformats.org/markup-compatibility/2006">
    <mc:Choice xmlns:p14="http://schemas.microsoft.com/office/powerpoint/2010/main" xmlns="" Requires="p14">
      <p:transition spd="med" p14:dur="700" advClick="0" advTm="13000">
        <p:fade/>
      </p:transition>
    </mc:Choice>
    <mc:Fallback>
      <p:transition spd="med" advClick="0" advTm="13000">
        <p:fade/>
      </p:transition>
    </mc:Fallback>
  </mc:AlternateContent>
  <p:timing>
    <p:tnLst>
      <p:par>
        <p:cTn id="1" dur="indefinite" restart="never" nodeType="tmRoot"/>
      </p:par>
    </p:tnLst>
  </p:timing>
</p:sld>
</file>

<file path=ppt/theme/theme1.xml><?xml version="1.0" encoding="utf-8"?>
<a:theme xmlns:a="http://schemas.openxmlformats.org/drawingml/2006/main" name="HAGS-GR_1">
  <a:themeElements>
    <a:clrScheme name="HAGS-GR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HAGS-GR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00"/>
        </a:solidFill>
        <a:ln w="12700" cap="rnd" cmpd="sng" algn="ctr">
          <a:solidFill>
            <a:schemeClr val="accent1"/>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808000"/>
        </a:solidFill>
        <a:ln w="12700" cap="rnd" cmpd="sng" algn="ctr">
          <a:solidFill>
            <a:schemeClr val="accent1"/>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HAGS-GR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GS-GR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GS-GR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GS-GR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GS-GR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GS-GR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GS-GR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GS-GR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GS-GR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GS-GR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GS-GR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GS-GR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31022</TotalTime>
  <Words>2077</Words>
  <Application>Microsoft Office PowerPoint</Application>
  <PresentationFormat>Προσαρμογή</PresentationFormat>
  <Paragraphs>183</Paragraphs>
  <Slides>16</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HAGS-GR_1</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Τχης (ΠΒ) Ζάρας Νικόλαος</dc:creator>
  <cp:lastModifiedBy>Ανχης (ΠΖ-ΕΥ) Παναγιώτης Νάκος</cp:lastModifiedBy>
  <cp:revision>3070</cp:revision>
  <cp:lastPrinted>2015-11-06T12:49:49Z</cp:lastPrinted>
  <dcterms:created xsi:type="dcterms:W3CDTF">1601-01-01T00:00:00Z</dcterms:created>
  <dcterms:modified xsi:type="dcterms:W3CDTF">2022-08-12T07:57:07Z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